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8"/>
  </p:notesMasterIdLst>
  <p:handoutMasterIdLst>
    <p:handoutMasterId r:id="rId49"/>
  </p:handoutMasterIdLst>
  <p:sldIdLst>
    <p:sldId id="613" r:id="rId5"/>
    <p:sldId id="335" r:id="rId6"/>
    <p:sldId id="545" r:id="rId7"/>
    <p:sldId id="546" r:id="rId8"/>
    <p:sldId id="547" r:id="rId9"/>
    <p:sldId id="614" r:id="rId10"/>
    <p:sldId id="551" r:id="rId11"/>
    <p:sldId id="548" r:id="rId12"/>
    <p:sldId id="549" r:id="rId13"/>
    <p:sldId id="581" r:id="rId14"/>
    <p:sldId id="550" r:id="rId15"/>
    <p:sldId id="552" r:id="rId16"/>
    <p:sldId id="553" r:id="rId17"/>
    <p:sldId id="579" r:id="rId18"/>
    <p:sldId id="580" r:id="rId19"/>
    <p:sldId id="582" r:id="rId20"/>
    <p:sldId id="583" r:id="rId21"/>
    <p:sldId id="584" r:id="rId22"/>
    <p:sldId id="615" r:id="rId23"/>
    <p:sldId id="585" r:id="rId24"/>
    <p:sldId id="586" r:id="rId25"/>
    <p:sldId id="587" r:id="rId26"/>
    <p:sldId id="635" r:id="rId27"/>
    <p:sldId id="590" r:id="rId28"/>
    <p:sldId id="616" r:id="rId29"/>
    <p:sldId id="619" r:id="rId30"/>
    <p:sldId id="618" r:id="rId31"/>
    <p:sldId id="620" r:id="rId32"/>
    <p:sldId id="625" r:id="rId33"/>
    <p:sldId id="617" r:id="rId34"/>
    <p:sldId id="621" r:id="rId35"/>
    <p:sldId id="622" r:id="rId36"/>
    <p:sldId id="623" r:id="rId37"/>
    <p:sldId id="624" r:id="rId38"/>
    <p:sldId id="627" r:id="rId39"/>
    <p:sldId id="629" r:id="rId40"/>
    <p:sldId id="628" r:id="rId41"/>
    <p:sldId id="630" r:id="rId42"/>
    <p:sldId id="633" r:id="rId43"/>
    <p:sldId id="632" r:id="rId44"/>
    <p:sldId id="594" r:id="rId45"/>
    <p:sldId id="595" r:id="rId46"/>
    <p:sldId id="634" r:id="rId47"/>
  </p:sldIdLst>
  <p:sldSz cx="9144000" cy="6858000" type="screen4x3"/>
  <p:notesSz cx="7019925" cy="93059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9900"/>
    <a:srgbClr val="C89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60C419-0D9B-4C49-B6E7-9B71642EA796}" v="2" dt="2022-10-20T06:12:28.778"/>
    <p1510:client id="{173F2F20-62B1-4487-B258-BB811E38194A}" v="155" dt="2022-08-26T01:58:21.453"/>
    <p1510:client id="{1B6297B4-9B60-4A56-AEDC-A1911057570D}" v="4880" dt="2021-05-06T07:29:13.035"/>
    <p1510:client id="{316B53AE-1F88-4411-A959-46086F0A56FB}" v="1528" dt="2021-05-04T04:26:14.056"/>
    <p1510:client id="{45119451-DB12-42E6-BD3D-111FCC195D77}" v="2" dt="2022-10-09T00:27:15.564"/>
    <p1510:client id="{53D0BEC1-1D3C-4207-AD8D-0AE5B5912898}" v="47" dt="2021-05-03T07:19:39.804"/>
    <p1510:client id="{75FFC22C-3406-40D3-A5CA-2D56DEB15FB1}" v="759" dt="2021-05-03T07:06:59.284"/>
    <p1510:client id="{7829AC95-1DF4-432B-85A9-25A3F7D4AAE1}" v="2" dt="2022-09-12T02:49:38.533"/>
    <p1510:client id="{7E0789AC-166C-4CB3-9D8E-7EFB1C84E809}" v="649" dt="2021-05-03T04:58:01.307"/>
    <p1510:client id="{84DC24AD-54BB-49A5-8E65-CB1476CA556D}" v="534" dt="2021-05-03T06:23:50.203"/>
    <p1510:client id="{86641B5A-0F02-499E-A9A2-13E9498AC116}" v="52" dt="2021-05-04T04:57:41.994"/>
    <p1510:client id="{8BBBDDBF-D184-41FF-88B3-DA2922D2FAFD}" v="2" dt="2022-10-09T13:44:36.070"/>
    <p1510:client id="{8EBEA400-1547-48E2-AAD4-A5EC60EA7B0F}" v="2547" dt="2021-05-04T04:42:52.895"/>
    <p1510:client id="{97B143B4-00E8-405B-B81E-9DFE914DDB38}" v="1334" dt="2021-05-04T08:23:05.378"/>
    <p1510:client id="{CB43B4D7-22D6-40DA-8880-09917AEC0ACC}" v="1" dt="2022-10-20T06:10:53.470"/>
    <p1510:client id="{F64A8EB5-C542-4773-B164-2406468224EE}" v="28" dt="2021-04-28T04:26:11.862"/>
    <p1510:client id="{FAE15D83-69D8-465A-80EB-F342AA796DBA}" v="1007" dt="2021-05-03T07:12:40.2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73467" autoAdjust="0"/>
  </p:normalViewPr>
  <p:slideViewPr>
    <p:cSldViewPr snapToGrid="0">
      <p:cViewPr varScale="1">
        <p:scale>
          <a:sx n="54" d="100"/>
          <a:sy n="54" d="100"/>
        </p:scale>
        <p:origin x="1356" y="6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6912"/>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sz="quarter" idx="1"/>
          </p:nvPr>
        </p:nvSpPr>
        <p:spPr>
          <a:xfrm>
            <a:off x="3976333" y="0"/>
            <a:ext cx="3041968" cy="466912"/>
          </a:xfrm>
          <a:prstGeom prst="rect">
            <a:avLst/>
          </a:prstGeom>
        </p:spPr>
        <p:txBody>
          <a:bodyPr vert="horz" lIns="93287" tIns="46644" rIns="93287" bIns="46644" rtlCol="0"/>
          <a:lstStyle>
            <a:lvl1pPr algn="r">
              <a:defRPr sz="1200"/>
            </a:lvl1pPr>
          </a:lstStyle>
          <a:p>
            <a:fld id="{9FFA9A86-4CD0-4A51-B707-B9406CE44DA7}" type="datetimeFigureOut">
              <a:rPr lang="en-US" smtClean="0"/>
              <a:t>8/24/2025</a:t>
            </a:fld>
            <a:endParaRPr lang="en-US"/>
          </a:p>
        </p:txBody>
      </p:sp>
      <p:sp>
        <p:nvSpPr>
          <p:cNvPr id="4" name="Footer Placeholder 3"/>
          <p:cNvSpPr>
            <a:spLocks noGrp="1"/>
          </p:cNvSpPr>
          <p:nvPr>
            <p:ph type="ftr" sz="quarter" idx="2"/>
          </p:nvPr>
        </p:nvSpPr>
        <p:spPr>
          <a:xfrm>
            <a:off x="0" y="8839014"/>
            <a:ext cx="3041968" cy="466911"/>
          </a:xfrm>
          <a:prstGeom prst="rect">
            <a:avLst/>
          </a:prstGeom>
        </p:spPr>
        <p:txBody>
          <a:bodyPr vert="horz" lIns="93287" tIns="46644" rIns="93287" bIns="46644" rtlCol="0" anchor="b"/>
          <a:lstStyle>
            <a:lvl1pPr algn="l">
              <a:defRPr sz="1200"/>
            </a:lvl1pPr>
          </a:lstStyle>
          <a:p>
            <a:endParaRPr lang="en-US"/>
          </a:p>
        </p:txBody>
      </p:sp>
      <p:sp>
        <p:nvSpPr>
          <p:cNvPr id="5" name="Slide Number Placeholder 4"/>
          <p:cNvSpPr>
            <a:spLocks noGrp="1"/>
          </p:cNvSpPr>
          <p:nvPr>
            <p:ph type="sldNum" sz="quarter" idx="3"/>
          </p:nvPr>
        </p:nvSpPr>
        <p:spPr>
          <a:xfrm>
            <a:off x="3976333" y="8839014"/>
            <a:ext cx="3041968" cy="466911"/>
          </a:xfrm>
          <a:prstGeom prst="rect">
            <a:avLst/>
          </a:prstGeom>
        </p:spPr>
        <p:txBody>
          <a:bodyPr vert="horz" lIns="93287" tIns="46644" rIns="93287" bIns="46644" rtlCol="0" anchor="b"/>
          <a:lstStyle>
            <a:lvl1pPr algn="r">
              <a:defRPr sz="1200"/>
            </a:lvl1pPr>
          </a:lstStyle>
          <a:p>
            <a:fld id="{B86E3CCD-71BF-44F6-84F7-B774F0D9B45D}" type="slidenum">
              <a:rPr lang="en-US" smtClean="0"/>
              <a:t>‹#›</a:t>
            </a:fld>
            <a:endParaRPr lang="en-US"/>
          </a:p>
        </p:txBody>
      </p:sp>
    </p:spTree>
    <p:extLst>
      <p:ext uri="{BB962C8B-B14F-4D97-AF65-F5344CB8AC3E}">
        <p14:creationId xmlns:p14="http://schemas.microsoft.com/office/powerpoint/2010/main" val="36706378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6912"/>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6912"/>
          </a:xfrm>
          <a:prstGeom prst="rect">
            <a:avLst/>
          </a:prstGeom>
        </p:spPr>
        <p:txBody>
          <a:bodyPr vert="horz" lIns="93287" tIns="46644" rIns="93287" bIns="46644" rtlCol="0"/>
          <a:lstStyle>
            <a:lvl1pPr algn="r">
              <a:defRPr sz="1200"/>
            </a:lvl1pPr>
          </a:lstStyle>
          <a:p>
            <a:fld id="{A0257244-717F-444F-B0CC-98FF55F1E866}" type="datetimeFigureOut">
              <a:rPr lang="en-US" smtClean="0"/>
              <a:t>8/24/2025</a:t>
            </a:fld>
            <a:endParaRPr lang="en-US"/>
          </a:p>
        </p:txBody>
      </p:sp>
      <p:sp>
        <p:nvSpPr>
          <p:cNvPr id="4" name="Slide Image Placeholder 3"/>
          <p:cNvSpPr>
            <a:spLocks noGrp="1" noRot="1" noChangeAspect="1"/>
          </p:cNvSpPr>
          <p:nvPr>
            <p:ph type="sldImg" idx="2"/>
          </p:nvPr>
        </p:nvSpPr>
        <p:spPr>
          <a:xfrm>
            <a:off x="1416050" y="1163638"/>
            <a:ext cx="4187825" cy="314007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78476"/>
            <a:ext cx="5615940" cy="3664208"/>
          </a:xfrm>
          <a:prstGeom prst="rect">
            <a:avLst/>
          </a:prstGeom>
        </p:spPr>
        <p:txBody>
          <a:bodyPr vert="horz" lIns="93287" tIns="46644" rIns="93287" bIns="4664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4"/>
            <a:ext cx="3041968" cy="466911"/>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6911"/>
          </a:xfrm>
          <a:prstGeom prst="rect">
            <a:avLst/>
          </a:prstGeom>
        </p:spPr>
        <p:txBody>
          <a:bodyPr vert="horz" lIns="93287" tIns="46644" rIns="93287" bIns="46644" rtlCol="0" anchor="b"/>
          <a:lstStyle>
            <a:lvl1pPr algn="r">
              <a:defRPr sz="1200"/>
            </a:lvl1pPr>
          </a:lstStyle>
          <a:p>
            <a:fld id="{9CC71C3D-7BFF-4186-86C4-1ED03E409E2C}" type="slidenum">
              <a:rPr lang="en-US" smtClean="0"/>
              <a:t>‹#›</a:t>
            </a:fld>
            <a:endParaRPr lang="en-US"/>
          </a:p>
        </p:txBody>
      </p:sp>
    </p:spTree>
    <p:extLst>
      <p:ext uri="{BB962C8B-B14F-4D97-AF65-F5344CB8AC3E}">
        <p14:creationId xmlns:p14="http://schemas.microsoft.com/office/powerpoint/2010/main" val="2530738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xfrm>
            <a:off x="1371600" y="1143000"/>
            <a:ext cx="4114800" cy="3086100"/>
          </a:xfrm>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7958" indent="-291522">
              <a:spcBef>
                <a:spcPct val="30000"/>
              </a:spcBef>
              <a:defRPr sz="1200">
                <a:solidFill>
                  <a:schemeClr val="tx1"/>
                </a:solidFill>
                <a:latin typeface="Arial" panose="020B0604020202020204" pitchFamily="34" charset="0"/>
              </a:defRPr>
            </a:lvl2pPr>
            <a:lvl3pPr marL="1166089" indent="-233218">
              <a:spcBef>
                <a:spcPct val="30000"/>
              </a:spcBef>
              <a:defRPr sz="1200">
                <a:solidFill>
                  <a:schemeClr val="tx1"/>
                </a:solidFill>
                <a:latin typeface="Arial" panose="020B0604020202020204" pitchFamily="34" charset="0"/>
              </a:defRPr>
            </a:lvl3pPr>
            <a:lvl4pPr marL="1632524" indent="-233218">
              <a:spcBef>
                <a:spcPct val="30000"/>
              </a:spcBef>
              <a:defRPr sz="1200">
                <a:solidFill>
                  <a:schemeClr val="tx1"/>
                </a:solidFill>
                <a:latin typeface="Arial" panose="020B0604020202020204" pitchFamily="34" charset="0"/>
              </a:defRPr>
            </a:lvl4pPr>
            <a:lvl5pPr marL="2098959" indent="-233218">
              <a:spcBef>
                <a:spcPct val="30000"/>
              </a:spcBef>
              <a:defRPr sz="1200">
                <a:solidFill>
                  <a:schemeClr val="tx1"/>
                </a:solidFill>
                <a:latin typeface="Arial" panose="020B0604020202020204" pitchFamily="34" charset="0"/>
              </a:defRPr>
            </a:lvl5pPr>
            <a:lvl6pPr marL="2565395" indent="-233218" eaLnBrk="0" fontAlgn="base" hangingPunct="0">
              <a:spcBef>
                <a:spcPct val="30000"/>
              </a:spcBef>
              <a:spcAft>
                <a:spcPct val="0"/>
              </a:spcAft>
              <a:defRPr sz="1200">
                <a:solidFill>
                  <a:schemeClr val="tx1"/>
                </a:solidFill>
                <a:latin typeface="Arial" panose="020B0604020202020204" pitchFamily="34" charset="0"/>
              </a:defRPr>
            </a:lvl6pPr>
            <a:lvl7pPr marL="3031830" indent="-233218" eaLnBrk="0" fontAlgn="base" hangingPunct="0">
              <a:spcBef>
                <a:spcPct val="30000"/>
              </a:spcBef>
              <a:spcAft>
                <a:spcPct val="0"/>
              </a:spcAft>
              <a:defRPr sz="1200">
                <a:solidFill>
                  <a:schemeClr val="tx1"/>
                </a:solidFill>
                <a:latin typeface="Arial" panose="020B0604020202020204" pitchFamily="34" charset="0"/>
              </a:defRPr>
            </a:lvl7pPr>
            <a:lvl8pPr marL="3498266" indent="-233218" eaLnBrk="0" fontAlgn="base" hangingPunct="0">
              <a:spcBef>
                <a:spcPct val="30000"/>
              </a:spcBef>
              <a:spcAft>
                <a:spcPct val="0"/>
              </a:spcAft>
              <a:defRPr sz="1200">
                <a:solidFill>
                  <a:schemeClr val="tx1"/>
                </a:solidFill>
                <a:latin typeface="Arial" panose="020B0604020202020204" pitchFamily="34" charset="0"/>
              </a:defRPr>
            </a:lvl8pPr>
            <a:lvl9pPr marL="3964701" indent="-23321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08640FF-7699-4F0A-93C2-C0F952DD8EBB}" type="slidenum">
              <a:rPr lang="en-US" altLang="en-US" smtClean="0"/>
              <a:pPr>
                <a:spcBef>
                  <a:spcPct val="0"/>
                </a:spcBef>
              </a:pPr>
              <a:t>4</a:t>
            </a:fld>
            <a:endParaRPr lang="en-US" altLang="en-US"/>
          </a:p>
        </p:txBody>
      </p:sp>
    </p:spTree>
    <p:extLst>
      <p:ext uri="{BB962C8B-B14F-4D97-AF65-F5344CB8AC3E}">
        <p14:creationId xmlns:p14="http://schemas.microsoft.com/office/powerpoint/2010/main" val="3856043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C71C3D-7BFF-4186-86C4-1ED03E409E2C}" type="slidenum">
              <a:rPr lang="en-US" smtClean="0"/>
              <a:t>21</a:t>
            </a:fld>
            <a:endParaRPr lang="en-US"/>
          </a:p>
        </p:txBody>
      </p:sp>
    </p:spTree>
    <p:extLst>
      <p:ext uri="{BB962C8B-B14F-4D97-AF65-F5344CB8AC3E}">
        <p14:creationId xmlns:p14="http://schemas.microsoft.com/office/powerpoint/2010/main" val="1527333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C71C3D-7BFF-4186-86C4-1ED03E409E2C}" type="slidenum">
              <a:rPr lang="en-US" smtClean="0"/>
              <a:t>22</a:t>
            </a:fld>
            <a:endParaRPr lang="en-US"/>
          </a:p>
        </p:txBody>
      </p:sp>
    </p:spTree>
    <p:extLst>
      <p:ext uri="{BB962C8B-B14F-4D97-AF65-F5344CB8AC3E}">
        <p14:creationId xmlns:p14="http://schemas.microsoft.com/office/powerpoint/2010/main" val="1150657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xfrm>
            <a:off x="1371600" y="1143000"/>
            <a:ext cx="4114800" cy="3086100"/>
          </a:xfrm>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7958" indent="-291522">
              <a:spcBef>
                <a:spcPct val="30000"/>
              </a:spcBef>
              <a:defRPr sz="1200">
                <a:solidFill>
                  <a:schemeClr val="tx1"/>
                </a:solidFill>
                <a:latin typeface="Arial" panose="020B0604020202020204" pitchFamily="34" charset="0"/>
              </a:defRPr>
            </a:lvl2pPr>
            <a:lvl3pPr marL="1166089" indent="-233218">
              <a:spcBef>
                <a:spcPct val="30000"/>
              </a:spcBef>
              <a:defRPr sz="1200">
                <a:solidFill>
                  <a:schemeClr val="tx1"/>
                </a:solidFill>
                <a:latin typeface="Arial" panose="020B0604020202020204" pitchFamily="34" charset="0"/>
              </a:defRPr>
            </a:lvl3pPr>
            <a:lvl4pPr marL="1632524" indent="-233218">
              <a:spcBef>
                <a:spcPct val="30000"/>
              </a:spcBef>
              <a:defRPr sz="1200">
                <a:solidFill>
                  <a:schemeClr val="tx1"/>
                </a:solidFill>
                <a:latin typeface="Arial" panose="020B0604020202020204" pitchFamily="34" charset="0"/>
              </a:defRPr>
            </a:lvl4pPr>
            <a:lvl5pPr marL="2098959" indent="-233218">
              <a:spcBef>
                <a:spcPct val="30000"/>
              </a:spcBef>
              <a:defRPr sz="1200">
                <a:solidFill>
                  <a:schemeClr val="tx1"/>
                </a:solidFill>
                <a:latin typeface="Arial" panose="020B0604020202020204" pitchFamily="34" charset="0"/>
              </a:defRPr>
            </a:lvl5pPr>
            <a:lvl6pPr marL="2565395" indent="-233218" eaLnBrk="0" fontAlgn="base" hangingPunct="0">
              <a:spcBef>
                <a:spcPct val="30000"/>
              </a:spcBef>
              <a:spcAft>
                <a:spcPct val="0"/>
              </a:spcAft>
              <a:defRPr sz="1200">
                <a:solidFill>
                  <a:schemeClr val="tx1"/>
                </a:solidFill>
                <a:latin typeface="Arial" panose="020B0604020202020204" pitchFamily="34" charset="0"/>
              </a:defRPr>
            </a:lvl6pPr>
            <a:lvl7pPr marL="3031830" indent="-233218" eaLnBrk="0" fontAlgn="base" hangingPunct="0">
              <a:spcBef>
                <a:spcPct val="30000"/>
              </a:spcBef>
              <a:spcAft>
                <a:spcPct val="0"/>
              </a:spcAft>
              <a:defRPr sz="1200">
                <a:solidFill>
                  <a:schemeClr val="tx1"/>
                </a:solidFill>
                <a:latin typeface="Arial" panose="020B0604020202020204" pitchFamily="34" charset="0"/>
              </a:defRPr>
            </a:lvl7pPr>
            <a:lvl8pPr marL="3498266" indent="-233218" eaLnBrk="0" fontAlgn="base" hangingPunct="0">
              <a:spcBef>
                <a:spcPct val="30000"/>
              </a:spcBef>
              <a:spcAft>
                <a:spcPct val="0"/>
              </a:spcAft>
              <a:defRPr sz="1200">
                <a:solidFill>
                  <a:schemeClr val="tx1"/>
                </a:solidFill>
                <a:latin typeface="Arial" panose="020B0604020202020204" pitchFamily="34" charset="0"/>
              </a:defRPr>
            </a:lvl8pPr>
            <a:lvl9pPr marL="3964701" indent="-23321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08640FF-7699-4F0A-93C2-C0F952DD8EBB}" type="slidenum">
              <a:rPr lang="en-US" altLang="en-US" smtClean="0"/>
              <a:pPr>
                <a:spcBef>
                  <a:spcPct val="0"/>
                </a:spcBef>
              </a:pPr>
              <a:t>26</a:t>
            </a:fld>
            <a:endParaRPr lang="en-US" altLang="en-US"/>
          </a:p>
        </p:txBody>
      </p:sp>
    </p:spTree>
    <p:extLst>
      <p:ext uri="{BB962C8B-B14F-4D97-AF65-F5344CB8AC3E}">
        <p14:creationId xmlns:p14="http://schemas.microsoft.com/office/powerpoint/2010/main" val="1258445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C71C3D-7BFF-4186-86C4-1ED03E409E2C}" type="slidenum">
              <a:rPr lang="en-US" smtClean="0"/>
              <a:t>31</a:t>
            </a:fld>
            <a:endParaRPr lang="en-US"/>
          </a:p>
        </p:txBody>
      </p:sp>
    </p:spTree>
    <p:extLst>
      <p:ext uri="{BB962C8B-B14F-4D97-AF65-F5344CB8AC3E}">
        <p14:creationId xmlns:p14="http://schemas.microsoft.com/office/powerpoint/2010/main" val="4077033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C71C3D-7BFF-4186-86C4-1ED03E409E2C}" type="slidenum">
              <a:rPr lang="en-US" smtClean="0"/>
              <a:t>32</a:t>
            </a:fld>
            <a:endParaRPr lang="en-US"/>
          </a:p>
        </p:txBody>
      </p:sp>
    </p:spTree>
    <p:extLst>
      <p:ext uri="{BB962C8B-B14F-4D97-AF65-F5344CB8AC3E}">
        <p14:creationId xmlns:p14="http://schemas.microsoft.com/office/powerpoint/2010/main" val="3934384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xfrm>
            <a:off x="1371600" y="1143000"/>
            <a:ext cx="4114800" cy="3086100"/>
          </a:xfrm>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7958" indent="-291522">
              <a:spcBef>
                <a:spcPct val="30000"/>
              </a:spcBef>
              <a:defRPr sz="1200">
                <a:solidFill>
                  <a:schemeClr val="tx1"/>
                </a:solidFill>
                <a:latin typeface="Arial" panose="020B0604020202020204" pitchFamily="34" charset="0"/>
              </a:defRPr>
            </a:lvl2pPr>
            <a:lvl3pPr marL="1166089" indent="-233218">
              <a:spcBef>
                <a:spcPct val="30000"/>
              </a:spcBef>
              <a:defRPr sz="1200">
                <a:solidFill>
                  <a:schemeClr val="tx1"/>
                </a:solidFill>
                <a:latin typeface="Arial" panose="020B0604020202020204" pitchFamily="34" charset="0"/>
              </a:defRPr>
            </a:lvl3pPr>
            <a:lvl4pPr marL="1632524" indent="-233218">
              <a:spcBef>
                <a:spcPct val="30000"/>
              </a:spcBef>
              <a:defRPr sz="1200">
                <a:solidFill>
                  <a:schemeClr val="tx1"/>
                </a:solidFill>
                <a:latin typeface="Arial" panose="020B0604020202020204" pitchFamily="34" charset="0"/>
              </a:defRPr>
            </a:lvl4pPr>
            <a:lvl5pPr marL="2098959" indent="-233218">
              <a:spcBef>
                <a:spcPct val="30000"/>
              </a:spcBef>
              <a:defRPr sz="1200">
                <a:solidFill>
                  <a:schemeClr val="tx1"/>
                </a:solidFill>
                <a:latin typeface="Arial" panose="020B0604020202020204" pitchFamily="34" charset="0"/>
              </a:defRPr>
            </a:lvl5pPr>
            <a:lvl6pPr marL="2565395" indent="-233218" eaLnBrk="0" fontAlgn="base" hangingPunct="0">
              <a:spcBef>
                <a:spcPct val="30000"/>
              </a:spcBef>
              <a:spcAft>
                <a:spcPct val="0"/>
              </a:spcAft>
              <a:defRPr sz="1200">
                <a:solidFill>
                  <a:schemeClr val="tx1"/>
                </a:solidFill>
                <a:latin typeface="Arial" panose="020B0604020202020204" pitchFamily="34" charset="0"/>
              </a:defRPr>
            </a:lvl6pPr>
            <a:lvl7pPr marL="3031830" indent="-233218" eaLnBrk="0" fontAlgn="base" hangingPunct="0">
              <a:spcBef>
                <a:spcPct val="30000"/>
              </a:spcBef>
              <a:spcAft>
                <a:spcPct val="0"/>
              </a:spcAft>
              <a:defRPr sz="1200">
                <a:solidFill>
                  <a:schemeClr val="tx1"/>
                </a:solidFill>
                <a:latin typeface="Arial" panose="020B0604020202020204" pitchFamily="34" charset="0"/>
              </a:defRPr>
            </a:lvl7pPr>
            <a:lvl8pPr marL="3498266" indent="-233218" eaLnBrk="0" fontAlgn="base" hangingPunct="0">
              <a:spcBef>
                <a:spcPct val="30000"/>
              </a:spcBef>
              <a:spcAft>
                <a:spcPct val="0"/>
              </a:spcAft>
              <a:defRPr sz="1200">
                <a:solidFill>
                  <a:schemeClr val="tx1"/>
                </a:solidFill>
                <a:latin typeface="Arial" panose="020B0604020202020204" pitchFamily="34" charset="0"/>
              </a:defRPr>
            </a:lvl8pPr>
            <a:lvl9pPr marL="3964701" indent="-23321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08640FF-7699-4F0A-93C2-C0F952DD8EBB}" type="slidenum">
              <a:rPr lang="en-US" altLang="en-US" smtClean="0"/>
              <a:pPr>
                <a:spcBef>
                  <a:spcPct val="0"/>
                </a:spcBef>
              </a:pPr>
              <a:t>9</a:t>
            </a:fld>
            <a:endParaRPr lang="en-US" altLang="en-US"/>
          </a:p>
        </p:txBody>
      </p:sp>
    </p:spTree>
    <p:extLst>
      <p:ext uri="{BB962C8B-B14F-4D97-AF65-F5344CB8AC3E}">
        <p14:creationId xmlns:p14="http://schemas.microsoft.com/office/powerpoint/2010/main" val="1012722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C71C3D-7BFF-4186-86C4-1ED03E409E2C}" type="slidenum">
              <a:rPr lang="en-US" smtClean="0"/>
              <a:t>13</a:t>
            </a:fld>
            <a:endParaRPr lang="en-US"/>
          </a:p>
        </p:txBody>
      </p:sp>
    </p:spTree>
    <p:extLst>
      <p:ext uri="{BB962C8B-B14F-4D97-AF65-F5344CB8AC3E}">
        <p14:creationId xmlns:p14="http://schemas.microsoft.com/office/powerpoint/2010/main" val="800169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C71C3D-7BFF-4186-86C4-1ED03E409E2C}" type="slidenum">
              <a:rPr lang="en-US" smtClean="0"/>
              <a:t>14</a:t>
            </a:fld>
            <a:endParaRPr lang="en-US"/>
          </a:p>
        </p:txBody>
      </p:sp>
    </p:spTree>
    <p:extLst>
      <p:ext uri="{BB962C8B-B14F-4D97-AF65-F5344CB8AC3E}">
        <p14:creationId xmlns:p14="http://schemas.microsoft.com/office/powerpoint/2010/main" val="276103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C71C3D-7BFF-4186-86C4-1ED03E409E2C}" type="slidenum">
              <a:rPr lang="en-US" smtClean="0"/>
              <a:t>15</a:t>
            </a:fld>
            <a:endParaRPr lang="en-US"/>
          </a:p>
        </p:txBody>
      </p:sp>
    </p:spTree>
    <p:extLst>
      <p:ext uri="{BB962C8B-B14F-4D97-AF65-F5344CB8AC3E}">
        <p14:creationId xmlns:p14="http://schemas.microsoft.com/office/powerpoint/2010/main" val="3606342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C71C3D-7BFF-4186-86C4-1ED03E409E2C}" type="slidenum">
              <a:rPr lang="en-US" smtClean="0"/>
              <a:t>16</a:t>
            </a:fld>
            <a:endParaRPr lang="en-US"/>
          </a:p>
        </p:txBody>
      </p:sp>
    </p:spTree>
    <p:extLst>
      <p:ext uri="{BB962C8B-B14F-4D97-AF65-F5344CB8AC3E}">
        <p14:creationId xmlns:p14="http://schemas.microsoft.com/office/powerpoint/2010/main" val="1772403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C71C3D-7BFF-4186-86C4-1ED03E409E2C}" type="slidenum">
              <a:rPr lang="en-US" smtClean="0"/>
              <a:t>17</a:t>
            </a:fld>
            <a:endParaRPr lang="en-US"/>
          </a:p>
        </p:txBody>
      </p:sp>
    </p:spTree>
    <p:extLst>
      <p:ext uri="{BB962C8B-B14F-4D97-AF65-F5344CB8AC3E}">
        <p14:creationId xmlns:p14="http://schemas.microsoft.com/office/powerpoint/2010/main" val="2751907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C71C3D-7BFF-4186-86C4-1ED03E409E2C}" type="slidenum">
              <a:rPr lang="en-US" smtClean="0"/>
              <a:t>18</a:t>
            </a:fld>
            <a:endParaRPr lang="en-US"/>
          </a:p>
        </p:txBody>
      </p:sp>
    </p:spTree>
    <p:extLst>
      <p:ext uri="{BB962C8B-B14F-4D97-AF65-F5344CB8AC3E}">
        <p14:creationId xmlns:p14="http://schemas.microsoft.com/office/powerpoint/2010/main" val="2681591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C71C3D-7BFF-4186-86C4-1ED03E409E2C}" type="slidenum">
              <a:rPr lang="en-US" smtClean="0"/>
              <a:t>20</a:t>
            </a:fld>
            <a:endParaRPr lang="en-US"/>
          </a:p>
        </p:txBody>
      </p:sp>
    </p:spTree>
    <p:extLst>
      <p:ext uri="{BB962C8B-B14F-4D97-AF65-F5344CB8AC3E}">
        <p14:creationId xmlns:p14="http://schemas.microsoft.com/office/powerpoint/2010/main" val="2839173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mn-lt"/>
                <a:cs typeface="Times New Roman" panose="02020603050405020304" pitchFamily="18" charset="0"/>
              </a:defRPr>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3E07534-7288-4FFB-9A0D-6E653E8922DE}" type="datetimeFigureOut">
              <a:rPr lang="en-US" smtClean="0"/>
              <a:t>8/24/2025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F609D9-0790-4502-9342-A4896AEE7D22}" type="slidenum">
              <a:rPr lang="en-US" smtClean="0"/>
              <a:t>‹#›</a:t>
            </a:fld>
            <a:endParaRPr lang="en-US"/>
          </a:p>
        </p:txBody>
      </p:sp>
    </p:spTree>
    <p:extLst>
      <p:ext uri="{BB962C8B-B14F-4D97-AF65-F5344CB8AC3E}">
        <p14:creationId xmlns:p14="http://schemas.microsoft.com/office/powerpoint/2010/main" val="362616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574766"/>
            <a:ext cx="7886700" cy="574765"/>
          </a:xfrm>
        </p:spPr>
        <p:txBody>
          <a:bodyPr/>
          <a:lstStyle/>
          <a:p>
            <a:r>
              <a:rPr lang="en-US"/>
              <a:t>Click to edit Master title style</a:t>
            </a:r>
          </a:p>
        </p:txBody>
      </p:sp>
      <p:sp>
        <p:nvSpPr>
          <p:cNvPr id="3" name="Vertical Text Placeholder 2"/>
          <p:cNvSpPr>
            <a:spLocks noGrp="1"/>
          </p:cNvSpPr>
          <p:nvPr>
            <p:ph type="body" orient="vert" idx="1"/>
          </p:nvPr>
        </p:nvSpPr>
        <p:spPr>
          <a:xfrm>
            <a:off x="628650" y="1219200"/>
            <a:ext cx="7886700" cy="49577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E07534-7288-4FFB-9A0D-6E653E8922DE}" type="datetimeFigureOut">
              <a:rPr lang="en-US" smtClean="0"/>
              <a:t>8/24/2025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F609D9-0790-4502-9342-A4896AEE7D22}" type="slidenum">
              <a:rPr lang="en-US" smtClean="0"/>
              <a:t>‹#›</a:t>
            </a:fld>
            <a:endParaRPr lang="en-US"/>
          </a:p>
        </p:txBody>
      </p:sp>
    </p:spTree>
    <p:extLst>
      <p:ext uri="{BB962C8B-B14F-4D97-AF65-F5344CB8AC3E}">
        <p14:creationId xmlns:p14="http://schemas.microsoft.com/office/powerpoint/2010/main" val="4029637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E07534-7288-4FFB-9A0D-6E653E8922DE}" type="datetimeFigureOut">
              <a:rPr lang="en-US" smtClean="0"/>
              <a:t>8/24/2025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F609D9-0790-4502-9342-A4896AEE7D22}" type="slidenum">
              <a:rPr lang="en-US" smtClean="0"/>
              <a:t>‹#›</a:t>
            </a:fld>
            <a:endParaRPr lang="en-US"/>
          </a:p>
        </p:txBody>
      </p:sp>
    </p:spTree>
    <p:extLst>
      <p:ext uri="{BB962C8B-B14F-4D97-AF65-F5344CB8AC3E}">
        <p14:creationId xmlns:p14="http://schemas.microsoft.com/office/powerpoint/2010/main" val="2219831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64848" y="365127"/>
            <a:ext cx="6950501" cy="766090"/>
          </a:xfrm>
        </p:spPr>
        <p:txBody>
          <a:bodyPr>
            <a:normAutofit/>
          </a:bodyPr>
          <a:lstStyle>
            <a:lvl1pPr>
              <a:defRPr sz="2800" b="1">
                <a:latin typeface="+mn-lt"/>
                <a:cs typeface="Times New Roman" panose="02020603050405020304" pitchFamily="18" charset="0"/>
              </a:defRPr>
            </a:lvl1pPr>
          </a:lstStyle>
          <a:p>
            <a:r>
              <a:rPr lang="en-US"/>
              <a:t>Click to edit Master title style</a:t>
            </a:r>
          </a:p>
        </p:txBody>
      </p:sp>
      <p:sp>
        <p:nvSpPr>
          <p:cNvPr id="3" name="Content Placeholder 2"/>
          <p:cNvSpPr>
            <a:spLocks noGrp="1"/>
          </p:cNvSpPr>
          <p:nvPr>
            <p:ph idx="1"/>
          </p:nvPr>
        </p:nvSpPr>
        <p:spPr>
          <a:xfrm>
            <a:off x="628650" y="1131217"/>
            <a:ext cx="7886700" cy="5045746"/>
          </a:xfrm>
        </p:spPr>
        <p:txBody>
          <a:bodyPr/>
          <a:lstStyle>
            <a:lvl1pPr>
              <a:defRPr>
                <a:latin typeface="+mn-lt"/>
                <a:cs typeface="Times New Roman" panose="02020603050405020304" pitchFamily="18" charset="0"/>
              </a:defRPr>
            </a:lvl1pPr>
            <a:lvl2pPr>
              <a:defRPr>
                <a:latin typeface="+mn-lt"/>
                <a:cs typeface="Times New Roman" panose="02020603050405020304" pitchFamily="18" charset="0"/>
              </a:defRPr>
            </a:lvl2pPr>
            <a:lvl3pPr>
              <a:defRPr>
                <a:latin typeface="+mn-lt"/>
                <a:cs typeface="Times New Roman" panose="02020603050405020304" pitchFamily="18" charset="0"/>
              </a:defRPr>
            </a:lvl3pPr>
            <a:lvl4pPr>
              <a:defRPr>
                <a:latin typeface="+mn-lt"/>
                <a:cs typeface="Times New Roman" panose="02020603050405020304" pitchFamily="18" charset="0"/>
              </a:defRPr>
            </a:lvl4pPr>
            <a:lvl5pPr>
              <a:defRPr>
                <a:latin typeface="+mn-lt"/>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E07534-7288-4FFB-9A0D-6E653E8922DE}" type="datetimeFigureOut">
              <a:rPr lang="en-US" smtClean="0"/>
              <a:t>8/24/2025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F609D9-0790-4502-9342-A4896AEE7D22}" type="slidenum">
              <a:rPr lang="en-US" smtClean="0"/>
              <a:t>‹#›</a:t>
            </a:fld>
            <a:endParaRPr lang="en-US"/>
          </a:p>
        </p:txBody>
      </p:sp>
    </p:spTree>
    <p:extLst>
      <p:ext uri="{BB962C8B-B14F-4D97-AF65-F5344CB8AC3E}">
        <p14:creationId xmlns:p14="http://schemas.microsoft.com/office/powerpoint/2010/main" val="2843673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E07534-7288-4FFB-9A0D-6E653E8922DE}" type="datetimeFigureOut">
              <a:rPr lang="en-US" smtClean="0"/>
              <a:t>8/24/2025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F609D9-0790-4502-9342-A4896AEE7D22}" type="slidenum">
              <a:rPr lang="en-US" smtClean="0"/>
              <a:t>‹#›</a:t>
            </a:fld>
            <a:endParaRPr lang="en-US"/>
          </a:p>
        </p:txBody>
      </p:sp>
    </p:spTree>
    <p:extLst>
      <p:ext uri="{BB962C8B-B14F-4D97-AF65-F5344CB8AC3E}">
        <p14:creationId xmlns:p14="http://schemas.microsoft.com/office/powerpoint/2010/main" val="2822641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80322" y="365126"/>
            <a:ext cx="6935028" cy="767935"/>
          </a:xfrm>
        </p:spPr>
        <p:txBody>
          <a:bodyPr>
            <a:normAutofit/>
          </a:bodyPr>
          <a:lstStyle>
            <a:lvl1pPr>
              <a:defRPr sz="2800" b="1">
                <a:latin typeface="+mn-lt"/>
                <a:cs typeface="Times New Roman" panose="02020603050405020304" pitchFamily="18" charset="0"/>
              </a:defRPr>
            </a:lvl1p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mn-lt"/>
              </a:defRPr>
            </a:lvl1pPr>
          </a:lstStyle>
          <a:p>
            <a:fld id="{93E07534-7288-4FFB-9A0D-6E653E8922DE}" type="datetimeFigureOut">
              <a:rPr lang="en-US" smtClean="0"/>
              <a:pPr/>
              <a:t>8/24/2025</a:t>
            </a:fld>
            <a:endParaRPr lang="en-US"/>
          </a:p>
        </p:txBody>
      </p:sp>
      <p:sp>
        <p:nvSpPr>
          <p:cNvPr id="6" name="Footer Placeholder 5"/>
          <p:cNvSpPr>
            <a:spLocks noGrp="1"/>
          </p:cNvSpPr>
          <p:nvPr>
            <p:ph type="ftr" sz="quarter" idx="11"/>
          </p:nvPr>
        </p:nvSpPr>
        <p:spPr/>
        <p:txBody>
          <a:bodyPr/>
          <a:lstStyle>
            <a:lvl1pPr>
              <a:defRPr>
                <a:latin typeface="+mn-lt"/>
              </a:defRPr>
            </a:lvl1pPr>
          </a:lstStyle>
          <a:p>
            <a:endParaRPr lang="en-US"/>
          </a:p>
        </p:txBody>
      </p:sp>
      <p:sp>
        <p:nvSpPr>
          <p:cNvPr id="7" name="Slide Number Placeholder 6"/>
          <p:cNvSpPr>
            <a:spLocks noGrp="1"/>
          </p:cNvSpPr>
          <p:nvPr>
            <p:ph type="sldNum" sz="quarter" idx="12"/>
          </p:nvPr>
        </p:nvSpPr>
        <p:spPr/>
        <p:txBody>
          <a:bodyPr/>
          <a:lstStyle>
            <a:lvl1pPr>
              <a:defRPr>
                <a:latin typeface="+mn-lt"/>
              </a:defRPr>
            </a:lvl1pPr>
          </a:lstStyle>
          <a:p>
            <a:fld id="{D0F609D9-0790-4502-9342-A4896AEE7D22}" type="slidenum">
              <a:rPr lang="en-US" smtClean="0"/>
              <a:pPr/>
              <a:t>‹#›</a:t>
            </a:fld>
            <a:endParaRPr lang="en-US"/>
          </a:p>
        </p:txBody>
      </p:sp>
    </p:spTree>
    <p:extLst>
      <p:ext uri="{BB962C8B-B14F-4D97-AF65-F5344CB8AC3E}">
        <p14:creationId xmlns:p14="http://schemas.microsoft.com/office/powerpoint/2010/main" val="1648800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90261" y="365126"/>
            <a:ext cx="6926280" cy="748057"/>
          </a:xfrm>
        </p:spPr>
        <p:txBody>
          <a:bodyPr>
            <a:normAutofit/>
          </a:bodyPr>
          <a:lstStyle>
            <a:lvl1pPr>
              <a:defRPr sz="2800" b="1">
                <a:latin typeface="+mn-lt"/>
                <a:cs typeface="Times New Roman" panose="02020603050405020304" pitchFamily="18" charset="0"/>
              </a:defRPr>
            </a:lvl1p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mn-lt"/>
              </a:defRPr>
            </a:lvl1pPr>
          </a:lstStyle>
          <a:p>
            <a:fld id="{93E07534-7288-4FFB-9A0D-6E653E8922DE}" type="datetimeFigureOut">
              <a:rPr lang="en-US" smtClean="0"/>
              <a:pPr/>
              <a:t>8/24/2025</a:t>
            </a:fld>
            <a:endParaRPr lang="en-US"/>
          </a:p>
        </p:txBody>
      </p:sp>
      <p:sp>
        <p:nvSpPr>
          <p:cNvPr id="8" name="Footer Placeholder 7"/>
          <p:cNvSpPr>
            <a:spLocks noGrp="1"/>
          </p:cNvSpPr>
          <p:nvPr>
            <p:ph type="ftr" sz="quarter" idx="11"/>
          </p:nvPr>
        </p:nvSpPr>
        <p:spPr/>
        <p:txBody>
          <a:bodyPr/>
          <a:lstStyle>
            <a:lvl1pPr>
              <a:defRPr>
                <a:latin typeface="+mn-lt"/>
              </a:defRPr>
            </a:lvl1pPr>
          </a:lstStyle>
          <a:p>
            <a:endParaRPr lang="en-US"/>
          </a:p>
        </p:txBody>
      </p:sp>
      <p:sp>
        <p:nvSpPr>
          <p:cNvPr id="9" name="Slide Number Placeholder 8"/>
          <p:cNvSpPr>
            <a:spLocks noGrp="1"/>
          </p:cNvSpPr>
          <p:nvPr>
            <p:ph type="sldNum" sz="quarter" idx="12"/>
          </p:nvPr>
        </p:nvSpPr>
        <p:spPr/>
        <p:txBody>
          <a:bodyPr/>
          <a:lstStyle>
            <a:lvl1pPr>
              <a:defRPr>
                <a:latin typeface="+mn-lt"/>
              </a:defRPr>
            </a:lvl1pPr>
          </a:lstStyle>
          <a:p>
            <a:fld id="{D0F609D9-0790-4502-9342-A4896AEE7D22}" type="slidenum">
              <a:rPr lang="en-US" smtClean="0"/>
              <a:pPr/>
              <a:t>‹#›</a:t>
            </a:fld>
            <a:endParaRPr lang="en-US"/>
          </a:p>
        </p:txBody>
      </p:sp>
    </p:spTree>
    <p:extLst>
      <p:ext uri="{BB962C8B-B14F-4D97-AF65-F5344CB8AC3E}">
        <p14:creationId xmlns:p14="http://schemas.microsoft.com/office/powerpoint/2010/main" val="1429309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64848" y="365126"/>
            <a:ext cx="6950501" cy="747237"/>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93E07534-7288-4FFB-9A0D-6E653E8922DE}" type="datetimeFigureOut">
              <a:rPr lang="en-US" smtClean="0"/>
              <a:t>8/24/2025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F609D9-0790-4502-9342-A4896AEE7D22}" type="slidenum">
              <a:rPr lang="en-US" smtClean="0"/>
              <a:t>‹#›</a:t>
            </a:fld>
            <a:endParaRPr lang="en-US"/>
          </a:p>
        </p:txBody>
      </p:sp>
    </p:spTree>
    <p:extLst>
      <p:ext uri="{BB962C8B-B14F-4D97-AF65-F5344CB8AC3E}">
        <p14:creationId xmlns:p14="http://schemas.microsoft.com/office/powerpoint/2010/main" val="391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E07534-7288-4FFB-9A0D-6E653E8922DE}" type="datetimeFigureOut">
              <a:rPr lang="en-US" smtClean="0"/>
              <a:t>8/24/2025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F609D9-0790-4502-9342-A4896AEE7D22}" type="slidenum">
              <a:rPr lang="en-US" smtClean="0"/>
              <a:t>‹#›</a:t>
            </a:fld>
            <a:endParaRPr lang="en-US"/>
          </a:p>
        </p:txBody>
      </p:sp>
    </p:spTree>
    <p:extLst>
      <p:ext uri="{BB962C8B-B14F-4D97-AF65-F5344CB8AC3E}">
        <p14:creationId xmlns:p14="http://schemas.microsoft.com/office/powerpoint/2010/main" val="486934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3E07534-7288-4FFB-9A0D-6E653E8922DE}" type="datetimeFigureOut">
              <a:rPr lang="en-US" smtClean="0"/>
              <a:t>8/24/2025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F609D9-0790-4502-9342-A4896AEE7D22}" type="slidenum">
              <a:rPr lang="en-US" smtClean="0"/>
              <a:t>‹#›</a:t>
            </a:fld>
            <a:endParaRPr lang="en-US"/>
          </a:p>
        </p:txBody>
      </p:sp>
    </p:spTree>
    <p:extLst>
      <p:ext uri="{BB962C8B-B14F-4D97-AF65-F5344CB8AC3E}">
        <p14:creationId xmlns:p14="http://schemas.microsoft.com/office/powerpoint/2010/main" val="1866793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3E07534-7288-4FFB-9A0D-6E653E8922DE}" type="datetimeFigureOut">
              <a:rPr lang="en-US" smtClean="0"/>
              <a:t>8/24/2025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F609D9-0790-4502-9342-A4896AEE7D22}" type="slidenum">
              <a:rPr lang="en-US" smtClean="0"/>
              <a:t>‹#›</a:t>
            </a:fld>
            <a:endParaRPr lang="en-US"/>
          </a:p>
        </p:txBody>
      </p:sp>
    </p:spTree>
    <p:extLst>
      <p:ext uri="{BB962C8B-B14F-4D97-AF65-F5344CB8AC3E}">
        <p14:creationId xmlns:p14="http://schemas.microsoft.com/office/powerpoint/2010/main" val="1091279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93E07534-7288-4FFB-9A0D-6E653E8922DE}" type="datetimeFigureOut">
              <a:rPr lang="en-US" smtClean="0"/>
              <a:pPr/>
              <a:t>8/24/2025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mn-lt"/>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D0F609D9-0790-4502-9342-A4896AEE7D22}" type="slidenum">
              <a:rPr lang="en-US" smtClean="0"/>
              <a:pPr/>
              <a:t>‹#›</a:t>
            </a:fld>
            <a:endParaRPr lang="en-US"/>
          </a:p>
        </p:txBody>
      </p:sp>
      <p:sp>
        <p:nvSpPr>
          <p:cNvPr id="7" name="Line 30"/>
          <p:cNvSpPr>
            <a:spLocks noChangeShapeType="1"/>
          </p:cNvSpPr>
          <p:nvPr userDrawn="1"/>
        </p:nvSpPr>
        <p:spPr bwMode="auto">
          <a:xfrm>
            <a:off x="0" y="1143000"/>
            <a:ext cx="91440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Tree>
    <p:extLst>
      <p:ext uri="{BB962C8B-B14F-4D97-AF65-F5344CB8AC3E}">
        <p14:creationId xmlns:p14="http://schemas.microsoft.com/office/powerpoint/2010/main" val="3022526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lgn="ctr">
              <a:buNone/>
            </a:pPr>
            <a:r>
              <a:rPr lang="en-US" sz="5400"/>
              <a:t>Encryption Devices</a:t>
            </a:r>
          </a:p>
        </p:txBody>
      </p:sp>
    </p:spTree>
    <p:extLst>
      <p:ext uri="{BB962C8B-B14F-4D97-AF65-F5344CB8AC3E}">
        <p14:creationId xmlns:p14="http://schemas.microsoft.com/office/powerpoint/2010/main" val="2168930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KG-175D Configuration steps </a:t>
            </a:r>
          </a:p>
        </p:txBody>
      </p:sp>
      <p:sp>
        <p:nvSpPr>
          <p:cNvPr id="3" name="Content Placeholder 2"/>
          <p:cNvSpPr>
            <a:spLocks noGrp="1"/>
          </p:cNvSpPr>
          <p:nvPr>
            <p:ph idx="1"/>
          </p:nvPr>
        </p:nvSpPr>
        <p:spPr>
          <a:xfrm>
            <a:off x="628649" y="1269763"/>
            <a:ext cx="7886700" cy="5045746"/>
          </a:xfrm>
        </p:spPr>
        <p:txBody>
          <a:bodyPr>
            <a:normAutofit lnSpcReduction="10000"/>
          </a:bodyPr>
          <a:lstStyle/>
          <a:p>
            <a:r>
              <a:rPr lang="en-US" dirty="0"/>
              <a:t>Initializing:</a:t>
            </a:r>
          </a:p>
          <a:p>
            <a:pPr lvl="1"/>
            <a:r>
              <a:rPr lang="en-US" dirty="0"/>
              <a:t>Initial login</a:t>
            </a:r>
          </a:p>
          <a:p>
            <a:pPr lvl="1"/>
            <a:r>
              <a:rPr lang="en-US" dirty="0"/>
              <a:t>Enable SSO</a:t>
            </a:r>
          </a:p>
          <a:p>
            <a:pPr lvl="1"/>
            <a:r>
              <a:rPr lang="en-US" dirty="0"/>
              <a:t>Switch t full configuration mode</a:t>
            </a:r>
          </a:p>
          <a:p>
            <a:pPr lvl="1"/>
            <a:r>
              <a:rPr lang="en-US" dirty="0"/>
              <a:t>Enable Secure </a:t>
            </a:r>
            <a:r>
              <a:rPr lang="en-US" dirty="0" err="1"/>
              <a:t>Comm</a:t>
            </a:r>
            <a:endParaRPr lang="en-US" dirty="0"/>
          </a:p>
          <a:p>
            <a:pPr lvl="1"/>
            <a:r>
              <a:rPr lang="en-US" dirty="0"/>
              <a:t>Set Classification</a:t>
            </a:r>
          </a:p>
          <a:p>
            <a:pPr lvl="1"/>
            <a:r>
              <a:rPr lang="en-US" dirty="0"/>
              <a:t>Set Time and Date</a:t>
            </a:r>
          </a:p>
          <a:p>
            <a:pPr lvl="1"/>
            <a:r>
              <a:rPr lang="en-US" dirty="0"/>
              <a:t>Configure IPv4 Interfaces</a:t>
            </a:r>
          </a:p>
          <a:p>
            <a:r>
              <a:rPr lang="en-US" dirty="0"/>
              <a:t>IP routing and encryption:</a:t>
            </a:r>
          </a:p>
          <a:p>
            <a:pPr lvl="1"/>
            <a:r>
              <a:rPr lang="en-US" dirty="0"/>
              <a:t>Peer enclaves</a:t>
            </a:r>
          </a:p>
          <a:p>
            <a:pPr lvl="1"/>
            <a:r>
              <a:rPr lang="en-US" dirty="0"/>
              <a:t>Load Keys</a:t>
            </a:r>
          </a:p>
          <a:p>
            <a:pPr lvl="1"/>
            <a:r>
              <a:rPr lang="en-US" dirty="0"/>
              <a:t>Create PPK Key Chain</a:t>
            </a:r>
          </a:p>
          <a:p>
            <a:pPr lvl="1"/>
            <a:r>
              <a:rPr lang="en-US" dirty="0"/>
              <a:t>Configure Manual (PPK) Security Association (SA) </a:t>
            </a:r>
            <a:r>
              <a:rPr lang="en-US" dirty="0" err="1"/>
              <a:t>Config</a:t>
            </a:r>
            <a:endParaRPr lang="en-US" dirty="0"/>
          </a:p>
        </p:txBody>
      </p:sp>
    </p:spTree>
    <p:extLst>
      <p:ext uri="{BB962C8B-B14F-4D97-AF65-F5344CB8AC3E}">
        <p14:creationId xmlns:p14="http://schemas.microsoft.com/office/powerpoint/2010/main" val="3582488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a:t>Initializing:</a:t>
            </a:r>
            <a:br>
              <a:rPr lang="en-US" altLang="en-US"/>
            </a:br>
            <a:r>
              <a:rPr lang="en-US" altLang="en-US"/>
              <a:t>KG-175 Initial Login</a:t>
            </a:r>
            <a:endParaRPr lang="en-US"/>
          </a:p>
        </p:txBody>
      </p:sp>
      <p:sp>
        <p:nvSpPr>
          <p:cNvPr id="3" name="Content Placeholder 2"/>
          <p:cNvSpPr>
            <a:spLocks noGrp="1"/>
          </p:cNvSpPr>
          <p:nvPr>
            <p:ph idx="1"/>
          </p:nvPr>
        </p:nvSpPr>
        <p:spPr>
          <a:xfrm>
            <a:off x="29743" y="1131217"/>
            <a:ext cx="7886700" cy="5045746"/>
          </a:xfrm>
        </p:spPr>
        <p:txBody>
          <a:bodyPr/>
          <a:lstStyle/>
          <a:p>
            <a:r>
              <a:rPr lang="en-US"/>
              <a:t>The default configuration for console access will be as follows: http://172.16.0.1 </a:t>
            </a:r>
          </a:p>
          <a:p>
            <a:pPr lvl="1"/>
            <a:r>
              <a:rPr lang="en-US"/>
              <a:t>Configure CM with following:</a:t>
            </a:r>
          </a:p>
          <a:p>
            <a:pPr lvl="2"/>
            <a:r>
              <a:rPr lang="en-US" sz="1800"/>
              <a:t>IP Address: 172.16.0.2 </a:t>
            </a:r>
          </a:p>
          <a:p>
            <a:pPr lvl="2"/>
            <a:r>
              <a:rPr lang="en-US" sz="1800"/>
              <a:t>Subnet Mask: 255.255.255.0 </a:t>
            </a:r>
          </a:p>
          <a:p>
            <a:pPr lvl="2"/>
            <a:r>
              <a:rPr lang="en-US" sz="1800"/>
              <a:t>Default Gateway: 172.16.0.1 </a:t>
            </a:r>
          </a:p>
          <a:p>
            <a:pPr lvl="1"/>
            <a:r>
              <a:rPr lang="en-US"/>
              <a:t>“Switch to Full </a:t>
            </a:r>
          </a:p>
          <a:p>
            <a:pPr marL="457200" lvl="1" indent="0">
              <a:buNone/>
            </a:pPr>
            <a:r>
              <a:rPr lang="en-US"/>
              <a:t>Configuration Mode” </a:t>
            </a:r>
          </a:p>
        </p:txBody>
      </p:sp>
      <p:grpSp>
        <p:nvGrpSpPr>
          <p:cNvPr id="4" name="Group 3"/>
          <p:cNvGrpSpPr/>
          <p:nvPr/>
        </p:nvGrpSpPr>
        <p:grpSpPr>
          <a:xfrm>
            <a:off x="4059238" y="3013075"/>
            <a:ext cx="5021262" cy="3767138"/>
            <a:chOff x="4059238" y="3013075"/>
            <a:chExt cx="5021262" cy="3767138"/>
          </a:xfrm>
        </p:grpSpPr>
        <p:grpSp>
          <p:nvGrpSpPr>
            <p:cNvPr id="5" name="Group 4"/>
            <p:cNvGrpSpPr>
              <a:grpSpLocks noChangeAspect="1"/>
            </p:cNvGrpSpPr>
            <p:nvPr/>
          </p:nvGrpSpPr>
          <p:grpSpPr bwMode="auto">
            <a:xfrm>
              <a:off x="4059238" y="3013075"/>
              <a:ext cx="5021262" cy="3767138"/>
              <a:chOff x="2557" y="1898"/>
              <a:chExt cx="3163" cy="2373"/>
            </a:xfrm>
          </p:grpSpPr>
          <p:sp>
            <p:nvSpPr>
              <p:cNvPr id="6" name="AutoShape 3"/>
              <p:cNvSpPr>
                <a:spLocks noChangeAspect="1" noChangeArrowheads="1" noTextEdit="1"/>
              </p:cNvSpPr>
              <p:nvPr/>
            </p:nvSpPr>
            <p:spPr bwMode="auto">
              <a:xfrm>
                <a:off x="2557" y="1898"/>
                <a:ext cx="3163" cy="2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 y="1898"/>
                <a:ext cx="3166" cy="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8" name="Straight Connector 7"/>
            <p:cNvCxnSpPr/>
            <p:nvPr/>
          </p:nvCxnSpPr>
          <p:spPr>
            <a:xfrm flipV="1">
              <a:off x="5926667" y="4702175"/>
              <a:ext cx="518583" cy="1058"/>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926667" y="5463501"/>
              <a:ext cx="518583" cy="1058"/>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2031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a:t>Initializing:</a:t>
            </a:r>
            <a:br>
              <a:rPr lang="en-US"/>
            </a:br>
            <a:r>
              <a:rPr lang="en-US"/>
              <a:t>Enabling SSO</a:t>
            </a:r>
          </a:p>
        </p:txBody>
      </p:sp>
      <p:sp>
        <p:nvSpPr>
          <p:cNvPr id="3" name="Content Placeholder 2"/>
          <p:cNvSpPr>
            <a:spLocks noGrp="1"/>
          </p:cNvSpPr>
          <p:nvPr>
            <p:ph idx="1"/>
          </p:nvPr>
        </p:nvSpPr>
        <p:spPr/>
        <p:txBody>
          <a:bodyPr/>
          <a:lstStyle/>
          <a:p>
            <a:r>
              <a:rPr lang="en-US"/>
              <a:t>Enabling SSO: Before making any configuration changes required to set the TACLANE up, enable SSO which enters the administrator mode for TACLANES. </a:t>
            </a:r>
          </a:p>
        </p:txBody>
      </p:sp>
      <p:grpSp>
        <p:nvGrpSpPr>
          <p:cNvPr id="8" name="Group 7"/>
          <p:cNvGrpSpPr/>
          <p:nvPr/>
        </p:nvGrpSpPr>
        <p:grpSpPr>
          <a:xfrm>
            <a:off x="2905921" y="3031958"/>
            <a:ext cx="6163892" cy="3758369"/>
            <a:chOff x="2905921" y="3031958"/>
            <a:chExt cx="6163892" cy="3758369"/>
          </a:xfrm>
        </p:grpSpPr>
        <p:pic>
          <p:nvPicPr>
            <p:cNvPr id="4" name="Picture 3"/>
            <p:cNvPicPr>
              <a:picLocks noChangeAspect="1"/>
            </p:cNvPicPr>
            <p:nvPr/>
          </p:nvPicPr>
          <p:blipFill>
            <a:blip r:embed="rId2"/>
            <a:stretch>
              <a:fillRect/>
            </a:stretch>
          </p:blipFill>
          <p:spPr>
            <a:xfrm>
              <a:off x="4058653" y="3031958"/>
              <a:ext cx="5011160" cy="3758369"/>
            </a:xfrm>
            <a:prstGeom prst="rect">
              <a:avLst/>
            </a:prstGeom>
          </p:spPr>
        </p:pic>
        <p:pic>
          <p:nvPicPr>
            <p:cNvPr id="5" name="Picture 4"/>
            <p:cNvPicPr>
              <a:picLocks noChangeAspect="1"/>
            </p:cNvPicPr>
            <p:nvPr/>
          </p:nvPicPr>
          <p:blipFill>
            <a:blip r:embed="rId3"/>
            <a:stretch>
              <a:fillRect/>
            </a:stretch>
          </p:blipFill>
          <p:spPr>
            <a:xfrm>
              <a:off x="2905921" y="3857846"/>
              <a:ext cx="1064871" cy="2106592"/>
            </a:xfrm>
            <a:prstGeom prst="rect">
              <a:avLst/>
            </a:prstGeom>
          </p:spPr>
        </p:pic>
        <p:cxnSp>
          <p:nvCxnSpPr>
            <p:cNvPr id="6" name="Straight Connector 5"/>
            <p:cNvCxnSpPr/>
            <p:nvPr/>
          </p:nvCxnSpPr>
          <p:spPr>
            <a:xfrm flipV="1">
              <a:off x="5906030" y="5303840"/>
              <a:ext cx="518583" cy="1058"/>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5906030" y="6057226"/>
              <a:ext cx="518583" cy="1058"/>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9289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a:t>Initializing:</a:t>
            </a:r>
            <a:br>
              <a:rPr lang="en-US"/>
            </a:br>
            <a:r>
              <a:rPr lang="en-US"/>
              <a:t>Security Level</a:t>
            </a:r>
          </a:p>
        </p:txBody>
      </p:sp>
      <p:sp>
        <p:nvSpPr>
          <p:cNvPr id="3" name="Content Placeholder 2"/>
          <p:cNvSpPr>
            <a:spLocks noGrp="1"/>
          </p:cNvSpPr>
          <p:nvPr>
            <p:ph idx="1"/>
          </p:nvPr>
        </p:nvSpPr>
        <p:spPr/>
        <p:txBody>
          <a:bodyPr/>
          <a:lstStyle/>
          <a:p>
            <a:r>
              <a:rPr lang="en-US"/>
              <a:t>Setting Security Level: Now that SSO has been enabled, ensure the Security level has been set appropriately. In the configuration menu on the left, select and expand the “Operation” section and then select “Security Level”. This will take you to a page that looks similar to the following: </a:t>
            </a:r>
          </a:p>
        </p:txBody>
      </p:sp>
      <p:pic>
        <p:nvPicPr>
          <p:cNvPr id="4" name="Picture 3"/>
          <p:cNvPicPr>
            <a:picLocks noChangeAspect="1"/>
          </p:cNvPicPr>
          <p:nvPr/>
        </p:nvPicPr>
        <p:blipFill>
          <a:blip r:embed="rId3"/>
          <a:stretch>
            <a:fillRect/>
          </a:stretch>
        </p:blipFill>
        <p:spPr>
          <a:xfrm>
            <a:off x="2261353" y="3524781"/>
            <a:ext cx="3677629" cy="2990396"/>
          </a:xfrm>
          <a:prstGeom prst="rect">
            <a:avLst/>
          </a:prstGeom>
        </p:spPr>
      </p:pic>
    </p:spTree>
    <p:extLst>
      <p:ext uri="{BB962C8B-B14F-4D97-AF65-F5344CB8AC3E}">
        <p14:creationId xmlns:p14="http://schemas.microsoft.com/office/powerpoint/2010/main" val="4115266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a:t>Initializing:</a:t>
            </a:r>
            <a:br>
              <a:rPr lang="en-US"/>
            </a:br>
            <a:r>
              <a:rPr lang="en-US"/>
              <a:t>Date and Time</a:t>
            </a:r>
          </a:p>
        </p:txBody>
      </p:sp>
      <p:sp>
        <p:nvSpPr>
          <p:cNvPr id="3" name="Content Placeholder 2"/>
          <p:cNvSpPr>
            <a:spLocks noGrp="1"/>
          </p:cNvSpPr>
          <p:nvPr>
            <p:ph idx="1"/>
          </p:nvPr>
        </p:nvSpPr>
        <p:spPr>
          <a:xfrm>
            <a:off x="628650" y="1131217"/>
            <a:ext cx="7886700" cy="2480201"/>
          </a:xfrm>
        </p:spPr>
        <p:txBody>
          <a:bodyPr/>
          <a:lstStyle/>
          <a:p>
            <a:r>
              <a:rPr lang="en-US" dirty="0"/>
              <a:t>Date and Time: Device time is important for a crypto sync to occur between TACLANES. When changing time, device will restart. To validate the date and time, navigate to and expand the “Maintenance” section and click the “Date/Time” option, as shown below: </a:t>
            </a:r>
          </a:p>
          <a:p>
            <a:pPr marL="0" indent="0">
              <a:buNone/>
            </a:pPr>
            <a:endParaRPr lang="en-US" dirty="0"/>
          </a:p>
        </p:txBody>
      </p:sp>
      <p:pic>
        <p:nvPicPr>
          <p:cNvPr id="5" name="Picture 4"/>
          <p:cNvPicPr>
            <a:picLocks noChangeAspect="1"/>
          </p:cNvPicPr>
          <p:nvPr/>
        </p:nvPicPr>
        <p:blipFill>
          <a:blip r:embed="rId3"/>
          <a:stretch>
            <a:fillRect/>
          </a:stretch>
        </p:blipFill>
        <p:spPr>
          <a:xfrm>
            <a:off x="3065906" y="3500582"/>
            <a:ext cx="5860494" cy="3223272"/>
          </a:xfrm>
          <a:prstGeom prst="rect">
            <a:avLst/>
          </a:prstGeom>
        </p:spPr>
      </p:pic>
      <p:sp>
        <p:nvSpPr>
          <p:cNvPr id="4" name="TextBox 3"/>
          <p:cNvSpPr txBox="1"/>
          <p:nvPr/>
        </p:nvSpPr>
        <p:spPr>
          <a:xfrm>
            <a:off x="105502" y="3823854"/>
            <a:ext cx="2918691"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Set date  and time to “</a:t>
            </a:r>
            <a:r>
              <a:rPr lang="en-US" sz="2400" dirty="0" err="1"/>
              <a:t>zulu</a:t>
            </a:r>
            <a:r>
              <a:rPr lang="en-US" sz="2400" dirty="0"/>
              <a:t> time”</a:t>
            </a:r>
          </a:p>
          <a:p>
            <a:pPr marL="285750" indent="-285750">
              <a:buFont typeface="Arial" panose="020B0604020202020204" pitchFamily="34" charset="0"/>
              <a:buChar char="•"/>
            </a:pPr>
            <a:r>
              <a:rPr lang="en-US" sz="2400" dirty="0"/>
              <a:t>KG will restart once date and time is changed </a:t>
            </a:r>
          </a:p>
        </p:txBody>
      </p:sp>
    </p:spTree>
    <p:extLst>
      <p:ext uri="{BB962C8B-B14F-4D97-AF65-F5344CB8AC3E}">
        <p14:creationId xmlns:p14="http://schemas.microsoft.com/office/powerpoint/2010/main" val="633567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a:t>Initializing:</a:t>
            </a:r>
            <a:br>
              <a:rPr lang="en-US"/>
            </a:br>
            <a:r>
              <a:rPr lang="en-US"/>
              <a:t>Configuring IPv4 Interfaces</a:t>
            </a:r>
          </a:p>
        </p:txBody>
      </p:sp>
      <p:sp>
        <p:nvSpPr>
          <p:cNvPr id="3" name="Content Placeholder 2"/>
          <p:cNvSpPr>
            <a:spLocks noGrp="1"/>
          </p:cNvSpPr>
          <p:nvPr>
            <p:ph idx="1"/>
          </p:nvPr>
        </p:nvSpPr>
        <p:spPr/>
        <p:txBody>
          <a:bodyPr/>
          <a:lstStyle/>
          <a:p>
            <a:r>
              <a:rPr lang="en-US"/>
              <a:t>IPv4 Interfaces: To configure the Plain Text and Cypher Text IPv4 addresses, navigate to and expand the “Network” section, “IPv4 </a:t>
            </a:r>
            <a:r>
              <a:rPr lang="en-US" err="1"/>
              <a:t>Comm</a:t>
            </a:r>
            <a:r>
              <a:rPr lang="en-US"/>
              <a:t>” option, as shown below:</a:t>
            </a:r>
          </a:p>
        </p:txBody>
      </p:sp>
      <p:grpSp>
        <p:nvGrpSpPr>
          <p:cNvPr id="5" name="Group 4"/>
          <p:cNvGrpSpPr/>
          <p:nvPr/>
        </p:nvGrpSpPr>
        <p:grpSpPr>
          <a:xfrm>
            <a:off x="3214255" y="2401455"/>
            <a:ext cx="5764651" cy="4374290"/>
            <a:chOff x="3739591" y="2847198"/>
            <a:chExt cx="5239315" cy="3929486"/>
          </a:xfrm>
        </p:grpSpPr>
        <p:pic>
          <p:nvPicPr>
            <p:cNvPr id="4" name="Picture 3"/>
            <p:cNvPicPr>
              <a:picLocks noChangeAspect="1"/>
            </p:cNvPicPr>
            <p:nvPr/>
          </p:nvPicPr>
          <p:blipFill>
            <a:blip r:embed="rId3"/>
            <a:stretch>
              <a:fillRect/>
            </a:stretch>
          </p:blipFill>
          <p:spPr>
            <a:xfrm>
              <a:off x="3739591" y="2847198"/>
              <a:ext cx="5239315" cy="3929486"/>
            </a:xfrm>
            <a:prstGeom prst="rect">
              <a:avLst/>
            </a:prstGeom>
          </p:spPr>
        </p:pic>
        <p:cxnSp>
          <p:nvCxnSpPr>
            <p:cNvPr id="6" name="Straight Connector 5"/>
            <p:cNvCxnSpPr/>
            <p:nvPr/>
          </p:nvCxnSpPr>
          <p:spPr>
            <a:xfrm flipV="1">
              <a:off x="5177367" y="5141913"/>
              <a:ext cx="594783" cy="106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5177367" y="5684164"/>
              <a:ext cx="594783" cy="105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177366" y="5791200"/>
              <a:ext cx="594784" cy="355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177366" y="5251452"/>
              <a:ext cx="594784" cy="105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385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IP routing and encryption:</a:t>
            </a:r>
            <a:br>
              <a:rPr lang="en-US"/>
            </a:br>
            <a:r>
              <a:rPr lang="en-US"/>
              <a:t>Local </a:t>
            </a:r>
            <a:r>
              <a:rPr lang="en-US" err="1"/>
              <a:t>Encalve</a:t>
            </a:r>
            <a:endParaRPr lang="en-US"/>
          </a:p>
        </p:txBody>
      </p:sp>
      <p:sp>
        <p:nvSpPr>
          <p:cNvPr id="3" name="Content Placeholder 2"/>
          <p:cNvSpPr>
            <a:spLocks noGrp="1"/>
          </p:cNvSpPr>
          <p:nvPr>
            <p:ph idx="1"/>
          </p:nvPr>
        </p:nvSpPr>
        <p:spPr/>
        <p:txBody>
          <a:bodyPr/>
          <a:lstStyle/>
          <a:p>
            <a:r>
              <a:rPr lang="en-US"/>
              <a:t>Local Enclaves: Once the IPv4 interfaces have been configured, a local enclave route will automatically generate. This local enclave route reflects the connected PT interface. </a:t>
            </a:r>
          </a:p>
        </p:txBody>
      </p:sp>
      <p:grpSp>
        <p:nvGrpSpPr>
          <p:cNvPr id="14" name="Group 13"/>
          <p:cNvGrpSpPr/>
          <p:nvPr/>
        </p:nvGrpSpPr>
        <p:grpSpPr>
          <a:xfrm>
            <a:off x="3728703" y="2828280"/>
            <a:ext cx="5239315" cy="3929485"/>
            <a:chOff x="3728703" y="2828280"/>
            <a:chExt cx="5239315" cy="3929485"/>
          </a:xfrm>
        </p:grpSpPr>
        <p:pic>
          <p:nvPicPr>
            <p:cNvPr id="5" name="Picture 4"/>
            <p:cNvPicPr>
              <a:picLocks noChangeAspect="1"/>
            </p:cNvPicPr>
            <p:nvPr/>
          </p:nvPicPr>
          <p:blipFill>
            <a:blip r:embed="rId3"/>
            <a:stretch>
              <a:fillRect/>
            </a:stretch>
          </p:blipFill>
          <p:spPr>
            <a:xfrm>
              <a:off x="3728703" y="2828280"/>
              <a:ext cx="5239315" cy="3929485"/>
            </a:xfrm>
            <a:prstGeom prst="rect">
              <a:avLst/>
            </a:prstGeom>
          </p:spPr>
        </p:pic>
        <p:cxnSp>
          <p:nvCxnSpPr>
            <p:cNvPr id="6" name="Straight Connector 5"/>
            <p:cNvCxnSpPr/>
            <p:nvPr/>
          </p:nvCxnSpPr>
          <p:spPr>
            <a:xfrm flipV="1">
              <a:off x="4718050" y="5000625"/>
              <a:ext cx="523875" cy="3175"/>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40640" y="3885555"/>
            <a:ext cx="3596640" cy="2954655"/>
          </a:xfrm>
          <a:prstGeom prst="rect">
            <a:avLst/>
          </a:prstGeom>
          <a:noFill/>
        </p:spPr>
        <p:txBody>
          <a:bodyPr wrap="square" rtlCol="0">
            <a:spAutoFit/>
          </a:bodyPr>
          <a:lstStyle/>
          <a:p>
            <a:r>
              <a:rPr lang="en-US" sz="2400">
                <a:cs typeface="Times New Roman" panose="02020603050405020304" pitchFamily="18" charset="0"/>
              </a:rPr>
              <a:t>To validate this route, navigate to and expand the networking section, then expand the “Routing” section and select “Local Enclave”. This should open a screen similar to the one: </a:t>
            </a:r>
          </a:p>
          <a:p>
            <a:endParaRPr lang="en-US"/>
          </a:p>
        </p:txBody>
      </p:sp>
    </p:spTree>
    <p:extLst>
      <p:ext uri="{BB962C8B-B14F-4D97-AF65-F5344CB8AC3E}">
        <p14:creationId xmlns:p14="http://schemas.microsoft.com/office/powerpoint/2010/main" val="3119344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IP routing and encryption:</a:t>
            </a:r>
            <a:br>
              <a:rPr lang="en-US"/>
            </a:br>
            <a:r>
              <a:rPr lang="en-US"/>
              <a:t>Peer </a:t>
            </a:r>
            <a:r>
              <a:rPr lang="en-US" err="1"/>
              <a:t>Encalve</a:t>
            </a:r>
            <a:endParaRPr lang="en-US"/>
          </a:p>
        </p:txBody>
      </p:sp>
      <p:sp>
        <p:nvSpPr>
          <p:cNvPr id="3" name="Content Placeholder 2"/>
          <p:cNvSpPr>
            <a:spLocks noGrp="1"/>
          </p:cNvSpPr>
          <p:nvPr>
            <p:ph idx="1"/>
          </p:nvPr>
        </p:nvSpPr>
        <p:spPr/>
        <p:txBody>
          <a:bodyPr/>
          <a:lstStyle/>
          <a:p>
            <a:r>
              <a:rPr lang="en-US"/>
              <a:t>Peer Enclaves: Once the local enclave has been validated, it’s time to create a peer enclave. A peer enclave is a static route to a peer, or remote, TACLANE. </a:t>
            </a:r>
          </a:p>
        </p:txBody>
      </p:sp>
      <p:sp>
        <p:nvSpPr>
          <p:cNvPr id="12" name="TextBox 11"/>
          <p:cNvSpPr txBox="1"/>
          <p:nvPr/>
        </p:nvSpPr>
        <p:spPr>
          <a:xfrm>
            <a:off x="110737" y="3129975"/>
            <a:ext cx="3596640" cy="3046988"/>
          </a:xfrm>
          <a:prstGeom prst="rect">
            <a:avLst/>
          </a:prstGeom>
          <a:noFill/>
        </p:spPr>
        <p:txBody>
          <a:bodyPr wrap="square" rtlCol="0">
            <a:spAutoFit/>
          </a:bodyPr>
          <a:lstStyle/>
          <a:p>
            <a:r>
              <a:rPr lang="en-US" sz="2400" dirty="0">
                <a:cs typeface="Times New Roman" panose="02020603050405020304" pitchFamily="18" charset="0"/>
              </a:rPr>
              <a:t>To navigate to the peer enclave configuration section, expand the “Network” section of the left hand menu, then expand “Routing”, select the “Peer Enclave” option as shown:</a:t>
            </a:r>
            <a:endParaRPr lang="en-US" sz="1600" dirty="0"/>
          </a:p>
        </p:txBody>
      </p:sp>
      <p:grpSp>
        <p:nvGrpSpPr>
          <p:cNvPr id="11" name="Group 10"/>
          <p:cNvGrpSpPr/>
          <p:nvPr/>
        </p:nvGrpSpPr>
        <p:grpSpPr>
          <a:xfrm>
            <a:off x="3707377" y="2828280"/>
            <a:ext cx="5231091" cy="3923318"/>
            <a:chOff x="3707377" y="2828280"/>
            <a:chExt cx="5231091" cy="3923318"/>
          </a:xfrm>
        </p:grpSpPr>
        <p:pic>
          <p:nvPicPr>
            <p:cNvPr id="4" name="Picture 3"/>
            <p:cNvPicPr>
              <a:picLocks noChangeAspect="1"/>
            </p:cNvPicPr>
            <p:nvPr/>
          </p:nvPicPr>
          <p:blipFill>
            <a:blip r:embed="rId3"/>
            <a:stretch>
              <a:fillRect/>
            </a:stretch>
          </p:blipFill>
          <p:spPr>
            <a:xfrm>
              <a:off x="3707377" y="2828280"/>
              <a:ext cx="5231091" cy="3923318"/>
            </a:xfrm>
            <a:prstGeom prst="rect">
              <a:avLst/>
            </a:prstGeom>
          </p:spPr>
        </p:pic>
        <p:cxnSp>
          <p:nvCxnSpPr>
            <p:cNvPr id="6" name="Straight Connector 5"/>
            <p:cNvCxnSpPr/>
            <p:nvPr/>
          </p:nvCxnSpPr>
          <p:spPr>
            <a:xfrm>
              <a:off x="4679950" y="5030788"/>
              <a:ext cx="492125" cy="1587"/>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411913" y="4994275"/>
              <a:ext cx="360891" cy="3175"/>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411913" y="5070475"/>
              <a:ext cx="360891" cy="3175"/>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6162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IP routing and encryption:</a:t>
            </a:r>
            <a:br>
              <a:rPr lang="en-US"/>
            </a:br>
            <a:r>
              <a:rPr lang="en-US"/>
              <a:t>Keys and Key Chains</a:t>
            </a:r>
          </a:p>
        </p:txBody>
      </p:sp>
      <p:sp>
        <p:nvSpPr>
          <p:cNvPr id="3" name="Content Placeholder 2"/>
          <p:cNvSpPr>
            <a:spLocks noGrp="1"/>
          </p:cNvSpPr>
          <p:nvPr>
            <p:ph idx="1"/>
          </p:nvPr>
        </p:nvSpPr>
        <p:spPr>
          <a:xfrm>
            <a:off x="628650" y="1175666"/>
            <a:ext cx="7886700" cy="5434683"/>
          </a:xfrm>
        </p:spPr>
        <p:txBody>
          <a:bodyPr>
            <a:noAutofit/>
          </a:bodyPr>
          <a:lstStyle/>
          <a:p>
            <a:r>
              <a:rPr lang="en-US" sz="2000" dirty="0"/>
              <a:t>Coordination with the local KMI manager will need to occur to ensure you receive the correct key material to load into each TACLANE. It is important to note that there are two types of keys used and there are slight differences between the keys. These keys are as follows: </a:t>
            </a:r>
          </a:p>
          <a:p>
            <a:r>
              <a:rPr lang="en-US" sz="2000" b="1" dirty="0"/>
              <a:t>Pre Placed Keys (PPK): </a:t>
            </a:r>
            <a:r>
              <a:rPr lang="en-US" sz="2000" dirty="0"/>
              <a:t>Pre-placed Keys, or PPK, are the keys used to fill the TACLANES. These keys will need to have the same short title as the key that is present on the TACLANE you are connecting to. These keys change monthly so a crypto rollover might be required if the exercise lasts longer than the valid end date of your PPK. This date can be validated within the Simple Key Loader (SKL) when displaying the key information. </a:t>
            </a:r>
          </a:p>
          <a:p>
            <a:r>
              <a:rPr lang="en-US" sz="2000" b="1" dirty="0"/>
              <a:t>Firefly Vector Set (FFVS): </a:t>
            </a:r>
            <a:r>
              <a:rPr lang="en-US" sz="2000" dirty="0"/>
              <a:t>Firefly vector sets are  also used to fill the TACLANES and these keys will have a matching short title with a unique ID appended to the end of the short title. Each firefly key must be unique and can only be used once, but these keys last for a year at a time. </a:t>
            </a:r>
          </a:p>
        </p:txBody>
      </p:sp>
    </p:spTree>
    <p:extLst>
      <p:ext uri="{BB962C8B-B14F-4D97-AF65-F5344CB8AC3E}">
        <p14:creationId xmlns:p14="http://schemas.microsoft.com/office/powerpoint/2010/main" val="2896903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the Key</a:t>
            </a:r>
          </a:p>
        </p:txBody>
      </p:sp>
      <p:sp>
        <p:nvSpPr>
          <p:cNvPr id="3" name="Content Placeholder 2"/>
          <p:cNvSpPr>
            <a:spLocks noGrp="1"/>
          </p:cNvSpPr>
          <p:nvPr>
            <p:ph idx="1"/>
          </p:nvPr>
        </p:nvSpPr>
        <p:spPr>
          <a:xfrm>
            <a:off x="628649" y="1297472"/>
            <a:ext cx="7886700" cy="5045746"/>
          </a:xfrm>
        </p:spPr>
        <p:txBody>
          <a:bodyPr>
            <a:normAutofit/>
          </a:bodyPr>
          <a:lstStyle/>
          <a:p>
            <a:r>
              <a:rPr lang="en-US" sz="2400" dirty="0"/>
              <a:t>Once the key is loaded navigate to the Key Management  drop down and select pre placed keys. Once there you should see a window similar to the photo below. select the pencil on the right hand side to edit the key information. Ensure to set the “USAGE TYPE” to “Traffic” and set the “COI” to “US”. A description is optional. </a:t>
            </a:r>
          </a:p>
        </p:txBody>
      </p:sp>
      <p:pic>
        <p:nvPicPr>
          <p:cNvPr id="4" name="Picture 3"/>
          <p:cNvPicPr>
            <a:picLocks noChangeAspect="1"/>
          </p:cNvPicPr>
          <p:nvPr/>
        </p:nvPicPr>
        <p:blipFill>
          <a:blip r:embed="rId2"/>
          <a:stretch>
            <a:fillRect/>
          </a:stretch>
        </p:blipFill>
        <p:spPr>
          <a:xfrm>
            <a:off x="2233526" y="3326190"/>
            <a:ext cx="4505780" cy="3230868"/>
          </a:xfrm>
          <a:prstGeom prst="rect">
            <a:avLst/>
          </a:prstGeom>
        </p:spPr>
      </p:pic>
    </p:spTree>
    <p:extLst>
      <p:ext uri="{BB962C8B-B14F-4D97-AF65-F5344CB8AC3E}">
        <p14:creationId xmlns:p14="http://schemas.microsoft.com/office/powerpoint/2010/main" val="958429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Overview</a:t>
            </a:r>
          </a:p>
        </p:txBody>
      </p:sp>
      <p:sp>
        <p:nvSpPr>
          <p:cNvPr id="3" name="Content Placeholder 2"/>
          <p:cNvSpPr>
            <a:spLocks noGrp="1"/>
          </p:cNvSpPr>
          <p:nvPr>
            <p:ph idx="1"/>
          </p:nvPr>
        </p:nvSpPr>
        <p:spPr/>
        <p:txBody>
          <a:bodyPr/>
          <a:lstStyle/>
          <a:p>
            <a:r>
              <a:rPr lang="en-US" dirty="0"/>
              <a:t>Encryption Devices</a:t>
            </a:r>
          </a:p>
          <a:p>
            <a:pPr lvl="1"/>
            <a:r>
              <a:rPr lang="en-US" dirty="0"/>
              <a:t>Simple Key Loader (SKL) AN/PYQ-10</a:t>
            </a:r>
          </a:p>
          <a:p>
            <a:pPr lvl="1"/>
            <a:r>
              <a:rPr lang="en-US" dirty="0"/>
              <a:t>TACLANE operation</a:t>
            </a:r>
          </a:p>
          <a:p>
            <a:pPr lvl="2"/>
            <a:r>
              <a:rPr lang="en-US" dirty="0"/>
              <a:t>KG175D &amp; KG250X</a:t>
            </a:r>
          </a:p>
          <a:p>
            <a:pPr lvl="1"/>
            <a:endParaRPr lang="en-US" dirty="0"/>
          </a:p>
        </p:txBody>
      </p:sp>
    </p:spTree>
    <p:extLst>
      <p:ext uri="{BB962C8B-B14F-4D97-AF65-F5344CB8AC3E}">
        <p14:creationId xmlns:p14="http://schemas.microsoft.com/office/powerpoint/2010/main" val="1788408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IP routing and encryption:</a:t>
            </a:r>
            <a:br>
              <a:rPr lang="en-US"/>
            </a:br>
            <a:r>
              <a:rPr lang="en-US"/>
              <a:t>PPK Chain</a:t>
            </a:r>
          </a:p>
        </p:txBody>
      </p:sp>
      <p:sp>
        <p:nvSpPr>
          <p:cNvPr id="3" name="Content Placeholder 2"/>
          <p:cNvSpPr>
            <a:spLocks noGrp="1"/>
          </p:cNvSpPr>
          <p:nvPr>
            <p:ph idx="1"/>
          </p:nvPr>
        </p:nvSpPr>
        <p:spPr>
          <a:xfrm>
            <a:off x="373117" y="1131217"/>
            <a:ext cx="8266385" cy="5045746"/>
          </a:xfrm>
        </p:spPr>
        <p:txBody>
          <a:bodyPr/>
          <a:lstStyle/>
          <a:p>
            <a:r>
              <a:rPr lang="en-US" dirty="0"/>
              <a:t>After loading the Key, create a new keychain. Navigate and expand the “Key Management” section within the left hand menu and select “PPK Chains” from the sub-options. Once there, select create and you should see a window similar to the photo below:</a:t>
            </a:r>
          </a:p>
        </p:txBody>
      </p:sp>
      <p:grpSp>
        <p:nvGrpSpPr>
          <p:cNvPr id="16" name="Group 15"/>
          <p:cNvGrpSpPr/>
          <p:nvPr/>
        </p:nvGrpSpPr>
        <p:grpSpPr>
          <a:xfrm>
            <a:off x="4084320" y="3110985"/>
            <a:ext cx="4854148" cy="3640611"/>
            <a:chOff x="4084320" y="3110985"/>
            <a:chExt cx="4854148" cy="3640611"/>
          </a:xfrm>
        </p:grpSpPr>
        <p:pic>
          <p:nvPicPr>
            <p:cNvPr id="5" name="Picture 4"/>
            <p:cNvPicPr>
              <a:picLocks noChangeAspect="1"/>
            </p:cNvPicPr>
            <p:nvPr/>
          </p:nvPicPr>
          <p:blipFill>
            <a:blip r:embed="rId3"/>
            <a:stretch>
              <a:fillRect/>
            </a:stretch>
          </p:blipFill>
          <p:spPr>
            <a:xfrm>
              <a:off x="4084320" y="3110985"/>
              <a:ext cx="4854148" cy="3640611"/>
            </a:xfrm>
            <a:prstGeom prst="rect">
              <a:avLst/>
            </a:prstGeom>
          </p:spPr>
        </p:pic>
        <p:cxnSp>
          <p:nvCxnSpPr>
            <p:cNvPr id="6" name="Straight Connector 5"/>
            <p:cNvCxnSpPr/>
            <p:nvPr/>
          </p:nvCxnSpPr>
          <p:spPr>
            <a:xfrm>
              <a:off x="4991100" y="5242455"/>
              <a:ext cx="73025" cy="1058"/>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561013" y="4775200"/>
              <a:ext cx="360891" cy="3175"/>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960849" y="5242455"/>
              <a:ext cx="360891" cy="3175"/>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561012" y="4679950"/>
              <a:ext cx="360891" cy="3175"/>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561011" y="4584700"/>
              <a:ext cx="360891" cy="3175"/>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131960" y="3212089"/>
            <a:ext cx="3952360" cy="3323987"/>
          </a:xfrm>
          <a:prstGeom prst="rect">
            <a:avLst/>
          </a:prstGeom>
          <a:noFill/>
        </p:spPr>
        <p:txBody>
          <a:bodyPr wrap="square" rtlCol="0">
            <a:spAutoFit/>
          </a:bodyPr>
          <a:lstStyle/>
          <a:p>
            <a:r>
              <a:rPr lang="en-US" sz="1400">
                <a:cs typeface="Times New Roman" panose="02020603050405020304" pitchFamily="18" charset="0"/>
              </a:rPr>
              <a:t>When creating the PPK chain, you will have the option to select the PPK you loaded and click “Assign” to add the PPK to the Keychain. If you are online when a crypto rollover is occurring, you will: </a:t>
            </a:r>
          </a:p>
          <a:p>
            <a:r>
              <a:rPr lang="en-US" sz="1400">
                <a:cs typeface="Times New Roman" panose="02020603050405020304" pitchFamily="18" charset="0"/>
              </a:rPr>
              <a:t>1.) Load the new PPK into the TACLANE. </a:t>
            </a:r>
          </a:p>
          <a:p>
            <a:r>
              <a:rPr lang="en-US" sz="1400">
                <a:cs typeface="Times New Roman" panose="02020603050405020304" pitchFamily="18" charset="0"/>
              </a:rPr>
              <a:t>2.) Navigate back to this keychain. </a:t>
            </a:r>
          </a:p>
          <a:p>
            <a:r>
              <a:rPr lang="en-US" sz="1400">
                <a:cs typeface="Times New Roman" panose="02020603050405020304" pitchFamily="18" charset="0"/>
              </a:rPr>
              <a:t>3.) Select edit, highlight the key and click “Assign”. </a:t>
            </a:r>
          </a:p>
          <a:p>
            <a:r>
              <a:rPr lang="en-US" sz="1400">
                <a:cs typeface="Times New Roman" panose="02020603050405020304" pitchFamily="18" charset="0"/>
              </a:rPr>
              <a:t>This will add the new key to the keychain. This will prevent a disruption of services when the old key expires and the new key takes effect.</a:t>
            </a:r>
          </a:p>
          <a:p>
            <a:r>
              <a:rPr lang="en-US" sz="1400">
                <a:cs typeface="Times New Roman" panose="02020603050405020304" pitchFamily="18" charset="0"/>
              </a:rPr>
              <a:t> </a:t>
            </a:r>
          </a:p>
          <a:p>
            <a:r>
              <a:rPr lang="en-US" sz="1400">
                <a:cs typeface="Times New Roman" panose="02020603050405020304" pitchFamily="18" charset="0"/>
              </a:rPr>
              <a:t>It is important to note, that from this point forward, if you delete the PPK Keychain at any point, </a:t>
            </a:r>
            <a:r>
              <a:rPr lang="en-US" sz="1400" b="1">
                <a:cs typeface="Times New Roman" panose="02020603050405020304" pitchFamily="18" charset="0"/>
              </a:rPr>
              <a:t>THIS WILL DELETE THE PPK AND YOU WILL HAVE TO REFILL THE TACLANE! </a:t>
            </a:r>
            <a:endParaRPr lang="en-US" sz="1400">
              <a:cs typeface="Times New Roman" panose="02020603050405020304" pitchFamily="18" charset="0"/>
            </a:endParaRPr>
          </a:p>
        </p:txBody>
      </p:sp>
    </p:spTree>
    <p:extLst>
      <p:ext uri="{BB962C8B-B14F-4D97-AF65-F5344CB8AC3E}">
        <p14:creationId xmlns:p14="http://schemas.microsoft.com/office/powerpoint/2010/main" val="238257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IP routing and encryption:</a:t>
            </a:r>
            <a:br>
              <a:rPr lang="en-US"/>
            </a:br>
            <a:r>
              <a:rPr lang="en-US"/>
              <a:t>Manual (PPK) SA </a:t>
            </a:r>
            <a:r>
              <a:rPr lang="en-US" err="1"/>
              <a:t>Config</a:t>
            </a:r>
            <a:endParaRPr lang="en-US"/>
          </a:p>
        </p:txBody>
      </p:sp>
      <p:sp>
        <p:nvSpPr>
          <p:cNvPr id="3" name="Content Placeholder 2"/>
          <p:cNvSpPr>
            <a:spLocks noGrp="1"/>
          </p:cNvSpPr>
          <p:nvPr>
            <p:ph idx="1"/>
          </p:nvPr>
        </p:nvSpPr>
        <p:spPr/>
        <p:txBody>
          <a:bodyPr/>
          <a:lstStyle/>
          <a:p>
            <a:r>
              <a:rPr lang="en-US"/>
              <a:t>The final configuration required will apply only to the PPK Keys. Once you have a PPK Keychain configured, navigate to and expand the “Security” tab. From here, select the “Manual (PPK) SA </a:t>
            </a:r>
            <a:r>
              <a:rPr lang="en-US" err="1"/>
              <a:t>Config</a:t>
            </a:r>
            <a:r>
              <a:rPr lang="en-US"/>
              <a:t>” option and you should see a screen similar to the one below: </a:t>
            </a:r>
          </a:p>
        </p:txBody>
      </p:sp>
      <p:cxnSp>
        <p:nvCxnSpPr>
          <p:cNvPr id="6" name="Straight Connector 5"/>
          <p:cNvCxnSpPr/>
          <p:nvPr/>
        </p:nvCxnSpPr>
        <p:spPr>
          <a:xfrm>
            <a:off x="2446867" y="7189788"/>
            <a:ext cx="73025" cy="1058"/>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1203767" y="3771864"/>
            <a:ext cx="6736466" cy="2592729"/>
            <a:chOff x="1203767" y="3771864"/>
            <a:chExt cx="6736466" cy="2592729"/>
          </a:xfrm>
        </p:grpSpPr>
        <p:pic>
          <p:nvPicPr>
            <p:cNvPr id="4" name="Picture 3"/>
            <p:cNvPicPr>
              <a:picLocks noChangeAspect="1"/>
            </p:cNvPicPr>
            <p:nvPr/>
          </p:nvPicPr>
          <p:blipFill>
            <a:blip r:embed="rId3"/>
            <a:stretch>
              <a:fillRect/>
            </a:stretch>
          </p:blipFill>
          <p:spPr>
            <a:xfrm>
              <a:off x="1203767" y="3771864"/>
              <a:ext cx="6736466" cy="2592729"/>
            </a:xfrm>
            <a:prstGeom prst="rect">
              <a:avLst/>
            </a:prstGeom>
          </p:spPr>
        </p:pic>
        <p:cxnSp>
          <p:nvCxnSpPr>
            <p:cNvPr id="9" name="Straight Connector 8"/>
            <p:cNvCxnSpPr/>
            <p:nvPr/>
          </p:nvCxnSpPr>
          <p:spPr>
            <a:xfrm>
              <a:off x="6792382" y="6019801"/>
              <a:ext cx="388939" cy="3175"/>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2446867" y="6013450"/>
              <a:ext cx="420158" cy="3705"/>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270096" y="6019801"/>
              <a:ext cx="420687"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367211" y="6019801"/>
              <a:ext cx="507472" cy="12699"/>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3491442" y="5683250"/>
              <a:ext cx="420158" cy="370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7624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IP routing and encryption:</a:t>
            </a:r>
            <a:br>
              <a:rPr lang="en-US"/>
            </a:br>
            <a:r>
              <a:rPr lang="en-US"/>
              <a:t>Manual (PPK) SA </a:t>
            </a:r>
            <a:r>
              <a:rPr lang="en-US" err="1"/>
              <a:t>Config</a:t>
            </a:r>
            <a:endParaRPr lang="en-US"/>
          </a:p>
        </p:txBody>
      </p:sp>
      <p:sp>
        <p:nvSpPr>
          <p:cNvPr id="3" name="Content Placeholder 2"/>
          <p:cNvSpPr>
            <a:spLocks noGrp="1"/>
          </p:cNvSpPr>
          <p:nvPr>
            <p:ph idx="1"/>
          </p:nvPr>
        </p:nvSpPr>
        <p:spPr>
          <a:xfrm>
            <a:off x="628650" y="1131217"/>
            <a:ext cx="7886700" cy="1004312"/>
          </a:xfrm>
        </p:spPr>
        <p:txBody>
          <a:bodyPr/>
          <a:lstStyle/>
          <a:p>
            <a:r>
              <a:rPr lang="en-US" dirty="0"/>
              <a:t>Once here, select “Create” and you will be taken to a window similar to the one below: </a:t>
            </a:r>
          </a:p>
        </p:txBody>
      </p:sp>
      <p:cxnSp>
        <p:nvCxnSpPr>
          <p:cNvPr id="6" name="Straight Connector 5"/>
          <p:cNvCxnSpPr/>
          <p:nvPr/>
        </p:nvCxnSpPr>
        <p:spPr>
          <a:xfrm>
            <a:off x="2472267" y="7281228"/>
            <a:ext cx="73025" cy="1058"/>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3099465" y="2087720"/>
            <a:ext cx="5926238" cy="4444678"/>
          </a:xfrm>
          <a:prstGeom prst="rect">
            <a:avLst/>
          </a:prstGeom>
        </p:spPr>
      </p:pic>
      <p:sp>
        <p:nvSpPr>
          <p:cNvPr id="4" name="TextBox 3"/>
          <p:cNvSpPr txBox="1"/>
          <p:nvPr/>
        </p:nvSpPr>
        <p:spPr>
          <a:xfrm>
            <a:off x="0" y="2402204"/>
            <a:ext cx="3012656" cy="3970318"/>
          </a:xfrm>
          <a:prstGeom prst="rect">
            <a:avLst/>
          </a:prstGeom>
          <a:noFill/>
        </p:spPr>
        <p:txBody>
          <a:bodyPr wrap="square" rtlCol="0">
            <a:spAutoFit/>
          </a:bodyPr>
          <a:lstStyle/>
          <a:p>
            <a:pPr marL="285750" indent="-285750">
              <a:buFont typeface="Arial" panose="020B0604020202020204" pitchFamily="34" charset="0"/>
              <a:buChar char="•"/>
            </a:pPr>
            <a:r>
              <a:rPr lang="en-US" dirty="0"/>
              <a:t>Pay attention to the Remote IP addresses. Marines tend to reverse the IP’s</a:t>
            </a:r>
          </a:p>
          <a:p>
            <a:endParaRPr lang="en-US" dirty="0"/>
          </a:p>
          <a:p>
            <a:pPr marL="285750" indent="-285750">
              <a:buFont typeface="Arial" panose="020B0604020202020204" pitchFamily="34" charset="0"/>
              <a:buChar char="•"/>
            </a:pPr>
            <a:r>
              <a:rPr lang="en-US" dirty="0"/>
              <a:t>Under Key Details ensure to select transform suite “</a:t>
            </a:r>
            <a:r>
              <a:rPr lang="en-US" dirty="0" err="1"/>
              <a:t>SuiteA</a:t>
            </a:r>
            <a:r>
              <a:rPr lang="en-US" dirty="0"/>
              <a:t>(MEDLEY/GCM-96)”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*NOTE* If you don’t select this transform suite you will have to delete and refill the key and do the previous steps over again. </a:t>
            </a:r>
          </a:p>
        </p:txBody>
      </p:sp>
    </p:spTree>
    <p:extLst>
      <p:ext uri="{BB962C8B-B14F-4D97-AF65-F5344CB8AC3E}">
        <p14:creationId xmlns:p14="http://schemas.microsoft.com/office/powerpoint/2010/main" val="1392940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Questions</a:t>
            </a:r>
          </a:p>
        </p:txBody>
      </p:sp>
      <p:sp>
        <p:nvSpPr>
          <p:cNvPr id="3" name="Content Placeholder 2"/>
          <p:cNvSpPr>
            <a:spLocks noGrp="1"/>
          </p:cNvSpPr>
          <p:nvPr>
            <p:ph idx="1"/>
          </p:nvPr>
        </p:nvSpPr>
        <p:spPr/>
        <p:txBody>
          <a:bodyPr/>
          <a:lstStyle/>
          <a:p>
            <a:endParaRPr lang="en-US"/>
          </a:p>
        </p:txBody>
      </p:sp>
      <p:sp>
        <p:nvSpPr>
          <p:cNvPr id="4" name="TextBox 3"/>
          <p:cNvSpPr txBox="1"/>
          <p:nvPr/>
        </p:nvSpPr>
        <p:spPr>
          <a:xfrm>
            <a:off x="4206355" y="2963528"/>
            <a:ext cx="731290" cy="1569660"/>
          </a:xfrm>
          <a:prstGeom prst="rect">
            <a:avLst/>
          </a:prstGeom>
          <a:noFill/>
        </p:spPr>
        <p:txBody>
          <a:bodyPr wrap="none" rtlCol="0">
            <a:spAutoFit/>
          </a:bodyPr>
          <a:lstStyle/>
          <a:p>
            <a:r>
              <a:rPr lang="en-US" sz="96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12363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Hands on!</a:t>
            </a:r>
          </a:p>
        </p:txBody>
      </p:sp>
      <p:sp>
        <p:nvSpPr>
          <p:cNvPr id="3" name="Content Placeholder 2"/>
          <p:cNvSpPr>
            <a:spLocks noGrp="1"/>
          </p:cNvSpPr>
          <p:nvPr>
            <p:ph idx="1"/>
          </p:nvPr>
        </p:nvSpPr>
        <p:spPr/>
        <p:txBody>
          <a:bodyPr/>
          <a:lstStyle/>
          <a:p>
            <a:pPr marL="0" indent="0" algn="ctr">
              <a:buNone/>
            </a:pPr>
            <a:endParaRPr lang="en-US"/>
          </a:p>
          <a:p>
            <a:pPr marL="0" indent="0" algn="ctr">
              <a:buNone/>
            </a:pPr>
            <a:endParaRPr lang="en-US"/>
          </a:p>
          <a:p>
            <a:pPr marL="0" indent="0" algn="ctr">
              <a:buNone/>
            </a:pPr>
            <a:endParaRPr lang="en-US"/>
          </a:p>
          <a:p>
            <a:pPr marL="0" indent="0" algn="ctr">
              <a:buNone/>
            </a:pPr>
            <a:endParaRPr lang="en-US"/>
          </a:p>
          <a:p>
            <a:pPr marL="0" indent="0" algn="ctr">
              <a:buNone/>
            </a:pPr>
            <a:r>
              <a:rPr lang="en-US"/>
              <a:t>Hands on Time!</a:t>
            </a:r>
          </a:p>
        </p:txBody>
      </p:sp>
    </p:spTree>
    <p:extLst>
      <p:ext uri="{BB962C8B-B14F-4D97-AF65-F5344CB8AC3E}">
        <p14:creationId xmlns:p14="http://schemas.microsoft.com/office/powerpoint/2010/main" val="1252132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B54BB9-44CB-4748-85EC-AD116905C277}"/>
              </a:ext>
            </a:extLst>
          </p:cNvPr>
          <p:cNvSpPr>
            <a:spLocks noGrp="1"/>
          </p:cNvSpPr>
          <p:nvPr>
            <p:ph type="title"/>
          </p:nvPr>
        </p:nvSpPr>
        <p:spPr>
          <a:xfrm>
            <a:off x="320040" y="3901165"/>
            <a:ext cx="8641079" cy="1021556"/>
          </a:xfrm>
        </p:spPr>
        <p:txBody>
          <a:bodyPr>
            <a:noAutofit/>
          </a:bodyPr>
          <a:lstStyle/>
          <a:p>
            <a:r>
              <a:rPr lang="en-US" sz="5400" dirty="0">
                <a:cs typeface="Times New Roman" panose="02020603050405020304" pitchFamily="18" charset="0"/>
              </a:rPr>
              <a:t>TACLANE Operation </a:t>
            </a:r>
            <a:br>
              <a:rPr lang="en-US" sz="5400" dirty="0">
                <a:cs typeface="Times New Roman" panose="02020603050405020304" pitchFamily="18" charset="0"/>
              </a:rPr>
            </a:br>
            <a:r>
              <a:rPr lang="en-US" sz="5400" dirty="0">
                <a:cs typeface="Times New Roman" panose="02020603050405020304" pitchFamily="18" charset="0"/>
              </a:rPr>
              <a:t>(KG-250X)</a:t>
            </a:r>
            <a:endParaRPr lang="en-US" sz="2800" dirty="0">
              <a:cs typeface="Times New Roman" panose="02020603050405020304" pitchFamily="18" charset="0"/>
            </a:endParaRPr>
          </a:p>
        </p:txBody>
      </p:sp>
    </p:spTree>
    <p:extLst>
      <p:ext uri="{BB962C8B-B14F-4D97-AF65-F5344CB8AC3E}">
        <p14:creationId xmlns:p14="http://schemas.microsoft.com/office/powerpoint/2010/main" val="1055242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428750" y="274638"/>
            <a:ext cx="7639050" cy="1143000"/>
          </a:xfrm>
        </p:spPr>
        <p:txBody>
          <a:bodyPr/>
          <a:lstStyle/>
          <a:p>
            <a:pPr eaLnBrk="1" hangingPunct="1"/>
            <a:r>
              <a:rPr lang="en-US" altLang="en-US" dirty="0">
                <a:cs typeface="Times New Roman" panose="02020603050405020304" pitchFamily="18" charset="0"/>
              </a:rPr>
              <a:t>KG-250X Overview</a:t>
            </a:r>
          </a:p>
        </p:txBody>
      </p:sp>
      <p:sp>
        <p:nvSpPr>
          <p:cNvPr id="9219" name="Rectangle 3"/>
          <p:cNvSpPr>
            <a:spLocks noGrp="1" noChangeArrowheads="1"/>
          </p:cNvSpPr>
          <p:nvPr>
            <p:ph idx="1"/>
          </p:nvPr>
        </p:nvSpPr>
        <p:spPr>
          <a:xfrm>
            <a:off x="246888" y="1417638"/>
            <a:ext cx="8686800" cy="4983162"/>
          </a:xfrm>
        </p:spPr>
        <p:txBody>
          <a:bodyPr>
            <a:normAutofit/>
          </a:bodyPr>
          <a:lstStyle/>
          <a:p>
            <a:pPr marL="0" indent="0">
              <a:buNone/>
              <a:defRPr/>
            </a:pPr>
            <a:r>
              <a:rPr lang="en-US" altLang="en-US" b="1" dirty="0">
                <a:cs typeface="Times New Roman" panose="02020603050405020304" pitchFamily="18" charset="0"/>
              </a:rPr>
              <a:t>KG-250X </a:t>
            </a:r>
            <a:r>
              <a:rPr lang="en-US" b="1" dirty="0">
                <a:cs typeface="Times New Roman" panose="02020603050405020304" pitchFamily="18" charset="0"/>
              </a:rPr>
              <a:t> characteristics:</a:t>
            </a:r>
          </a:p>
          <a:p>
            <a:pPr lvl="7"/>
            <a:r>
              <a:rPr lang="en-US" sz="2400" dirty="0">
                <a:solidFill>
                  <a:srgbClr val="111111"/>
                </a:solidFill>
                <a:latin typeface="Roboto"/>
              </a:rPr>
              <a:t>The </a:t>
            </a:r>
            <a:r>
              <a:rPr lang="en-US" sz="2400" dirty="0" err="1">
                <a:solidFill>
                  <a:srgbClr val="111111"/>
                </a:solidFill>
                <a:latin typeface="Roboto"/>
              </a:rPr>
              <a:t>Viasat</a:t>
            </a:r>
            <a:r>
              <a:rPr lang="en-US" sz="2400" dirty="0">
                <a:solidFill>
                  <a:srgbClr val="111111"/>
                </a:solidFill>
                <a:latin typeface="Roboto"/>
              </a:rPr>
              <a:t> </a:t>
            </a:r>
            <a:r>
              <a:rPr lang="en-US" sz="2400" b="1" dirty="0">
                <a:solidFill>
                  <a:srgbClr val="111111"/>
                </a:solidFill>
                <a:latin typeface="Roboto"/>
              </a:rPr>
              <a:t>KG</a:t>
            </a:r>
            <a:r>
              <a:rPr lang="en-US" sz="2400" dirty="0">
                <a:solidFill>
                  <a:srgbClr val="111111"/>
                </a:solidFill>
                <a:latin typeface="Roboto"/>
              </a:rPr>
              <a:t>-</a:t>
            </a:r>
            <a:r>
              <a:rPr lang="en-US" sz="2400" b="1" dirty="0">
                <a:solidFill>
                  <a:srgbClr val="111111"/>
                </a:solidFill>
                <a:latin typeface="Roboto"/>
              </a:rPr>
              <a:t>250X</a:t>
            </a:r>
            <a:r>
              <a:rPr lang="en-US" sz="2400" dirty="0">
                <a:solidFill>
                  <a:srgbClr val="111111"/>
                </a:solidFill>
                <a:latin typeface="Roboto"/>
              </a:rPr>
              <a:t>/</a:t>
            </a:r>
            <a:r>
              <a:rPr lang="en-US" sz="2400" b="1" dirty="0">
                <a:solidFill>
                  <a:srgbClr val="111111"/>
                </a:solidFill>
                <a:latin typeface="Roboto"/>
              </a:rPr>
              <a:t>KG</a:t>
            </a:r>
            <a:r>
              <a:rPr lang="en-US" sz="2400" dirty="0">
                <a:solidFill>
                  <a:srgbClr val="111111"/>
                </a:solidFill>
                <a:latin typeface="Roboto"/>
              </a:rPr>
              <a:t>-</a:t>
            </a:r>
            <a:r>
              <a:rPr lang="en-US" sz="2400" b="1" dirty="0">
                <a:solidFill>
                  <a:srgbClr val="111111"/>
                </a:solidFill>
                <a:latin typeface="Roboto"/>
              </a:rPr>
              <a:t>250X</a:t>
            </a:r>
            <a:r>
              <a:rPr lang="en-US" sz="2400" dirty="0">
                <a:solidFill>
                  <a:srgbClr val="111111"/>
                </a:solidFill>
                <a:latin typeface="Roboto"/>
              </a:rPr>
              <a:t>-FC (fiber copper) is a rugged, flexible, low-size, weight, and power (</a:t>
            </a:r>
            <a:r>
              <a:rPr lang="en-US" sz="2400" dirty="0" err="1">
                <a:solidFill>
                  <a:srgbClr val="111111"/>
                </a:solidFill>
                <a:latin typeface="Roboto"/>
              </a:rPr>
              <a:t>SWaP</a:t>
            </a:r>
            <a:r>
              <a:rPr lang="en-US" sz="2400" dirty="0">
                <a:solidFill>
                  <a:srgbClr val="111111"/>
                </a:solidFill>
                <a:latin typeface="Roboto"/>
              </a:rPr>
              <a:t>), high-speed National Security Agency (NSA)-certified Type 1 Inline Network </a:t>
            </a:r>
            <a:r>
              <a:rPr lang="en-US" sz="2400" dirty="0" err="1">
                <a:solidFill>
                  <a:srgbClr val="111111"/>
                </a:solidFill>
                <a:latin typeface="Roboto"/>
              </a:rPr>
              <a:t>Encryptor</a:t>
            </a:r>
            <a:r>
              <a:rPr lang="en-US" sz="2400" dirty="0">
                <a:solidFill>
                  <a:srgbClr val="111111"/>
                </a:solidFill>
                <a:latin typeface="Roboto"/>
              </a:rPr>
              <a:t> (INE).</a:t>
            </a:r>
          </a:p>
          <a:p>
            <a:pPr lvl="7"/>
            <a:r>
              <a:rPr lang="en-US" sz="2400" dirty="0"/>
              <a:t>It protects Top Secret/Sensitive Compartmented Information (TS/SCI) and uses the latest technologies and software to provide the network security tactical and mobile users rely on.</a:t>
            </a:r>
            <a:endParaRPr lang="en-US" sz="2400" dirty="0">
              <a:cs typeface="Times New Roman" panose="02020603050405020304" pitchFamily="18" charset="0"/>
            </a:endParaRPr>
          </a:p>
        </p:txBody>
      </p:sp>
      <p:pic>
        <p:nvPicPr>
          <p:cNvPr id="1026" name="Picture 2" descr="See the source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9" t="18792" r="-299" b="15235"/>
          <a:stretch/>
        </p:blipFill>
        <p:spPr bwMode="auto">
          <a:xfrm>
            <a:off x="347597" y="1956816"/>
            <a:ext cx="3063113" cy="202082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4"/>
          <a:srcRect t="21367" b="18385"/>
          <a:stretch/>
        </p:blipFill>
        <p:spPr>
          <a:xfrm>
            <a:off x="99834" y="4073572"/>
            <a:ext cx="3558637" cy="2094135"/>
          </a:xfrm>
          <a:prstGeom prst="rect">
            <a:avLst/>
          </a:prstGeom>
        </p:spPr>
      </p:pic>
    </p:spTree>
    <p:extLst>
      <p:ext uri="{BB962C8B-B14F-4D97-AF65-F5344CB8AC3E}">
        <p14:creationId xmlns:p14="http://schemas.microsoft.com/office/powerpoint/2010/main" val="2114425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KG-250X Configuration steps </a:t>
            </a:r>
          </a:p>
        </p:txBody>
      </p:sp>
      <p:sp>
        <p:nvSpPr>
          <p:cNvPr id="3" name="Content Placeholder 2"/>
          <p:cNvSpPr>
            <a:spLocks noGrp="1"/>
          </p:cNvSpPr>
          <p:nvPr>
            <p:ph idx="1"/>
          </p:nvPr>
        </p:nvSpPr>
        <p:spPr>
          <a:xfrm>
            <a:off x="628649" y="1269763"/>
            <a:ext cx="7886700" cy="5045746"/>
          </a:xfrm>
        </p:spPr>
        <p:txBody>
          <a:bodyPr>
            <a:normAutofit/>
          </a:bodyPr>
          <a:lstStyle/>
          <a:p>
            <a:r>
              <a:rPr lang="en-US" dirty="0"/>
              <a:t>Initializing:</a:t>
            </a:r>
          </a:p>
          <a:p>
            <a:pPr lvl="1"/>
            <a:r>
              <a:rPr lang="en-US" dirty="0"/>
              <a:t>Initial login</a:t>
            </a:r>
          </a:p>
          <a:p>
            <a:pPr lvl="1"/>
            <a:r>
              <a:rPr lang="en-US" dirty="0"/>
              <a:t>Configure management accounts for the TACLANE</a:t>
            </a:r>
          </a:p>
          <a:p>
            <a:pPr lvl="1"/>
            <a:r>
              <a:rPr lang="en-US" dirty="0"/>
              <a:t>Provisioning the CIK with the Necessary Classification</a:t>
            </a:r>
          </a:p>
          <a:p>
            <a:pPr lvl="1"/>
            <a:r>
              <a:rPr lang="en-US" dirty="0"/>
              <a:t>Configuring the Date and Time</a:t>
            </a:r>
          </a:p>
          <a:p>
            <a:pPr lvl="1"/>
            <a:r>
              <a:rPr lang="en-US" dirty="0"/>
              <a:t>Configure IPv4 Interfaces</a:t>
            </a:r>
          </a:p>
          <a:p>
            <a:r>
              <a:rPr lang="en-US" dirty="0"/>
              <a:t>IP routing and encryption:</a:t>
            </a:r>
          </a:p>
          <a:p>
            <a:pPr lvl="1"/>
            <a:r>
              <a:rPr lang="en-US" dirty="0"/>
              <a:t>Local Routes</a:t>
            </a:r>
          </a:p>
          <a:p>
            <a:pPr lvl="1"/>
            <a:r>
              <a:rPr lang="en-US" dirty="0"/>
              <a:t>Keys and PPK Sequences</a:t>
            </a:r>
          </a:p>
          <a:p>
            <a:pPr lvl="1"/>
            <a:r>
              <a:rPr lang="en-US" dirty="0"/>
              <a:t>Remote route configurations</a:t>
            </a:r>
          </a:p>
          <a:p>
            <a:pPr lvl="1"/>
            <a:r>
              <a:rPr lang="en-US" dirty="0"/>
              <a:t>Ping Tests</a:t>
            </a:r>
          </a:p>
        </p:txBody>
      </p:sp>
    </p:spTree>
    <p:extLst>
      <p:ext uri="{BB962C8B-B14F-4D97-AF65-F5344CB8AC3E}">
        <p14:creationId xmlns:p14="http://schemas.microsoft.com/office/powerpoint/2010/main" val="2656239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altLang="en-US" dirty="0"/>
            </a:br>
            <a:r>
              <a:rPr lang="en-US" altLang="en-US" dirty="0"/>
              <a:t>KG-250X Initial Login</a:t>
            </a:r>
            <a:endParaRPr lang="en-US" dirty="0"/>
          </a:p>
        </p:txBody>
      </p:sp>
      <p:sp>
        <p:nvSpPr>
          <p:cNvPr id="3" name="Content Placeholder 2"/>
          <p:cNvSpPr>
            <a:spLocks noGrp="1"/>
          </p:cNvSpPr>
          <p:nvPr>
            <p:ph idx="1"/>
          </p:nvPr>
        </p:nvSpPr>
        <p:spPr>
          <a:xfrm>
            <a:off x="538540" y="1240945"/>
            <a:ext cx="7886700" cy="5045746"/>
          </a:xfrm>
        </p:spPr>
        <p:txBody>
          <a:bodyPr>
            <a:normAutofit/>
          </a:bodyPr>
          <a:lstStyle/>
          <a:p>
            <a:r>
              <a:rPr lang="en-US" sz="1600" dirty="0"/>
              <a:t>The default configuration for console access will be as follows: http://192.168.1.1</a:t>
            </a:r>
          </a:p>
          <a:p>
            <a:r>
              <a:rPr lang="en-US" sz="1600" dirty="0"/>
              <a:t>Configure CM with following:</a:t>
            </a:r>
          </a:p>
          <a:p>
            <a:pPr lvl="2"/>
            <a:r>
              <a:rPr lang="en-US" sz="1600" dirty="0"/>
              <a:t>IP Address: 192.168.1.2 </a:t>
            </a:r>
          </a:p>
          <a:p>
            <a:pPr lvl="2"/>
            <a:r>
              <a:rPr lang="en-US" sz="1600" dirty="0"/>
              <a:t>Subnet Mask: 255.255.255.0 </a:t>
            </a:r>
          </a:p>
          <a:p>
            <a:pPr lvl="2"/>
            <a:r>
              <a:rPr lang="en-US" sz="1600" dirty="0"/>
              <a:t>Default Gateway: 192.166.1.1 </a:t>
            </a:r>
          </a:p>
          <a:p>
            <a:r>
              <a:rPr lang="en-US" sz="1600" dirty="0"/>
              <a:t>For this step, ensure you are using a configuration management (CM) laptop for initial configuration. You will plug directly into the PT interface initially. </a:t>
            </a:r>
            <a:r>
              <a:rPr lang="en-US" sz="1600" b="1" dirty="0"/>
              <a:t>Once the PT interface is properly configured and on the network, the TACLANE can be managed remotely by any device on the PT network  via the GUI </a:t>
            </a:r>
            <a:r>
              <a:rPr lang="en-US" sz="1600" b="1" dirty="0" err="1"/>
              <a:t>ip</a:t>
            </a:r>
            <a:r>
              <a:rPr lang="en-US" sz="1600" b="1" dirty="0"/>
              <a:t> (User Laptop)</a:t>
            </a:r>
            <a:endParaRPr lang="en-US" sz="2100" b="1" dirty="0"/>
          </a:p>
          <a:p>
            <a:r>
              <a:rPr lang="en-US" sz="2100" b="1" dirty="0"/>
              <a:t>Please keep in mind that if you changed your PT interface, you will need to ensure your CM IP information is updated to be on the new network if you are plugged directly in to the PT interface. </a:t>
            </a:r>
            <a:r>
              <a:rPr lang="en-US" sz="2100" dirty="0"/>
              <a:t>Also ensure that you</a:t>
            </a:r>
            <a:r>
              <a:rPr lang="en-US" sz="2100" dirty="0">
                <a:solidFill>
                  <a:srgbClr val="FF0000"/>
                </a:solidFill>
              </a:rPr>
              <a:t> do NOT plug a configuration management (CM) laptop into the PT interface while the CT interface is actively connected to your </a:t>
            </a:r>
            <a:r>
              <a:rPr lang="en-US" sz="2100" dirty="0" err="1">
                <a:solidFill>
                  <a:srgbClr val="FF0000"/>
                </a:solidFill>
              </a:rPr>
              <a:t>claissified</a:t>
            </a:r>
            <a:r>
              <a:rPr lang="en-US" sz="2100" dirty="0">
                <a:solidFill>
                  <a:srgbClr val="FF0000"/>
                </a:solidFill>
              </a:rPr>
              <a:t> network! This could lead to your CM becoming classified. </a:t>
            </a:r>
          </a:p>
          <a:p>
            <a:pPr marL="914400" lvl="2" indent="0">
              <a:buNone/>
            </a:pPr>
            <a:endParaRPr lang="en-US" sz="1800" dirty="0"/>
          </a:p>
        </p:txBody>
      </p:sp>
    </p:spTree>
    <p:extLst>
      <p:ext uri="{BB962C8B-B14F-4D97-AF65-F5344CB8AC3E}">
        <p14:creationId xmlns:p14="http://schemas.microsoft.com/office/powerpoint/2010/main" val="4208195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altLang="en-US" dirty="0"/>
            </a:br>
            <a:r>
              <a:rPr lang="en-US" altLang="en-US" dirty="0"/>
              <a:t>KG-250X Initial Login</a:t>
            </a:r>
            <a:endParaRPr lang="en-US" dirty="0"/>
          </a:p>
        </p:txBody>
      </p:sp>
      <p:sp>
        <p:nvSpPr>
          <p:cNvPr id="3" name="Content Placeholder 2"/>
          <p:cNvSpPr>
            <a:spLocks noGrp="1"/>
          </p:cNvSpPr>
          <p:nvPr>
            <p:ph idx="1"/>
          </p:nvPr>
        </p:nvSpPr>
        <p:spPr>
          <a:xfrm>
            <a:off x="538540" y="1240945"/>
            <a:ext cx="7886700" cy="5045746"/>
          </a:xfrm>
        </p:spPr>
        <p:txBody>
          <a:bodyPr>
            <a:normAutofit/>
          </a:bodyPr>
          <a:lstStyle/>
          <a:p>
            <a:endParaRPr lang="en-US" sz="1600" dirty="0"/>
          </a:p>
          <a:p>
            <a:r>
              <a:rPr lang="en-US" sz="1600" dirty="0"/>
              <a:t>Once you GUI into the TACLANE, it should bring up a page similar to the one shown below:</a:t>
            </a:r>
          </a:p>
          <a:p>
            <a:endParaRPr lang="en-US" sz="1600" dirty="0"/>
          </a:p>
          <a:p>
            <a:r>
              <a:rPr lang="en-US" sz="1600" dirty="0"/>
              <a:t> The default credentials for the web/console access is as follows: </a:t>
            </a:r>
          </a:p>
          <a:p>
            <a:r>
              <a:rPr lang="en-US" sz="1600" b="1" dirty="0"/>
              <a:t>Username: </a:t>
            </a:r>
            <a:r>
              <a:rPr lang="en-US" sz="1600" dirty="0"/>
              <a:t>admin </a:t>
            </a:r>
            <a:r>
              <a:rPr lang="en-US" sz="1600" b="1" dirty="0"/>
              <a:t>Password: </a:t>
            </a:r>
            <a:r>
              <a:rPr lang="en-US" sz="1600" dirty="0" err="1"/>
              <a:t>changeme</a:t>
            </a:r>
            <a:r>
              <a:rPr lang="en-US" sz="1600" dirty="0"/>
              <a:t> </a:t>
            </a:r>
          </a:p>
          <a:p>
            <a:pPr marL="914400" lvl="2" indent="0">
              <a:buNone/>
            </a:pPr>
            <a:endParaRPr lang="en-US" sz="1800" dirty="0"/>
          </a:p>
        </p:txBody>
      </p:sp>
      <p:pic>
        <p:nvPicPr>
          <p:cNvPr id="7" name="Picture 6"/>
          <p:cNvPicPr>
            <a:picLocks noChangeAspect="1"/>
          </p:cNvPicPr>
          <p:nvPr/>
        </p:nvPicPr>
        <p:blipFill>
          <a:blip r:embed="rId2"/>
          <a:stretch>
            <a:fillRect/>
          </a:stretch>
        </p:blipFill>
        <p:spPr>
          <a:xfrm>
            <a:off x="934345" y="3136392"/>
            <a:ext cx="7095089" cy="2798064"/>
          </a:xfrm>
          <a:prstGeom prst="rect">
            <a:avLst/>
          </a:prstGeom>
        </p:spPr>
      </p:pic>
    </p:spTree>
    <p:extLst>
      <p:ext uri="{BB962C8B-B14F-4D97-AF65-F5344CB8AC3E}">
        <p14:creationId xmlns:p14="http://schemas.microsoft.com/office/powerpoint/2010/main" val="494599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B54BB9-44CB-4748-85EC-AD116905C277}"/>
              </a:ext>
            </a:extLst>
          </p:cNvPr>
          <p:cNvSpPr>
            <a:spLocks noGrp="1"/>
          </p:cNvSpPr>
          <p:nvPr>
            <p:ph type="title"/>
          </p:nvPr>
        </p:nvSpPr>
        <p:spPr>
          <a:xfrm>
            <a:off x="320040" y="3901165"/>
            <a:ext cx="8641079" cy="1021556"/>
          </a:xfrm>
        </p:spPr>
        <p:txBody>
          <a:bodyPr>
            <a:noAutofit/>
          </a:bodyPr>
          <a:lstStyle/>
          <a:p>
            <a:r>
              <a:rPr lang="en-US" sz="5400">
                <a:cs typeface="Times New Roman" panose="02020603050405020304" pitchFamily="18" charset="0"/>
              </a:rPr>
              <a:t>Simple Key Loader (SKL) AN/PYQ-10</a:t>
            </a:r>
            <a:endParaRPr lang="en-US" sz="2800">
              <a:cs typeface="Times New Roman" panose="02020603050405020304" pitchFamily="18" charset="0"/>
            </a:endParaRPr>
          </a:p>
        </p:txBody>
      </p:sp>
    </p:spTree>
    <p:extLst>
      <p:ext uri="{BB962C8B-B14F-4D97-AF65-F5344CB8AC3E}">
        <p14:creationId xmlns:p14="http://schemas.microsoft.com/office/powerpoint/2010/main" val="4279923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20" y="1170433"/>
            <a:ext cx="7886700" cy="3849244"/>
          </a:xfrm>
        </p:spPr>
        <p:txBody>
          <a:bodyPr>
            <a:noAutofit/>
          </a:bodyPr>
          <a:lstStyle/>
          <a:p>
            <a:r>
              <a:rPr lang="en-US" sz="1800" dirty="0"/>
              <a:t>You will be asked to change the admin password as soon as you log in. You will also be asked to change the “</a:t>
            </a:r>
            <a:r>
              <a:rPr lang="en-US" sz="1800" dirty="0" err="1"/>
              <a:t>snmpadmin</a:t>
            </a:r>
            <a:r>
              <a:rPr lang="en-US" sz="1800" dirty="0"/>
              <a:t>” password. The old or default password is also “</a:t>
            </a:r>
            <a:r>
              <a:rPr lang="en-US" sz="1800" dirty="0" err="1"/>
              <a:t>changeme</a:t>
            </a:r>
            <a:r>
              <a:rPr lang="en-US" sz="1800" dirty="0"/>
              <a:t>”. </a:t>
            </a:r>
            <a:br>
              <a:rPr lang="en-US" sz="1800" dirty="0"/>
            </a:br>
            <a:r>
              <a:rPr lang="en-US" sz="1800" dirty="0"/>
              <a:t>NOTE: The DoD requires the default account to be deleted, and a different administrator account is created for each individual that will be managing the device. </a:t>
            </a:r>
            <a:br>
              <a:rPr lang="en-US" sz="1800" dirty="0"/>
            </a:br>
            <a:r>
              <a:rPr lang="en-US" sz="1800" dirty="0"/>
              <a:t>To create a new administrator account, login using the default account and then navigate to “User Administration” under the “Utilities” tab on the left panel of the management GUI. You will see an “Add User” section, and here you will create an individual account for each manager entering a username and password. Also, ensure the “Privileges” section is set to “Admin”. </a:t>
            </a:r>
            <a:br>
              <a:rPr lang="en-US" sz="1800" dirty="0"/>
            </a:br>
            <a:r>
              <a:rPr lang="en-US" sz="1800" dirty="0"/>
              <a:t>Each administrator will need to configure their own TACLANE accounts and the username format should be first initial followed by last name as shown below: </a:t>
            </a:r>
            <a:br>
              <a:rPr lang="en-US" sz="1800" dirty="0"/>
            </a:br>
            <a:r>
              <a:rPr lang="en-US" sz="1800" b="1" dirty="0"/>
              <a:t>Name</a:t>
            </a:r>
            <a:r>
              <a:rPr lang="en-US" sz="1800" dirty="0"/>
              <a:t>: John Doe</a:t>
            </a:r>
            <a:br>
              <a:rPr lang="en-US" sz="1800" dirty="0"/>
            </a:br>
            <a:r>
              <a:rPr lang="en-US" sz="1800" b="1" dirty="0"/>
              <a:t>TACLANE account username</a:t>
            </a:r>
            <a:r>
              <a:rPr lang="en-US" sz="1800" dirty="0"/>
              <a:t>: </a:t>
            </a:r>
            <a:r>
              <a:rPr lang="en-US" sz="1800" dirty="0" err="1"/>
              <a:t>jdoe</a:t>
            </a:r>
            <a:endParaRPr lang="en-US" sz="1800" dirty="0"/>
          </a:p>
        </p:txBody>
      </p:sp>
      <p:sp>
        <p:nvSpPr>
          <p:cNvPr id="4" name="Title 1"/>
          <p:cNvSpPr txBox="1">
            <a:spLocks/>
          </p:cNvSpPr>
          <p:nvPr/>
        </p:nvSpPr>
        <p:spPr>
          <a:xfrm>
            <a:off x="1062800" y="301119"/>
            <a:ext cx="6950501" cy="766090"/>
          </a:xfrm>
          <a:prstGeom prst="rect">
            <a:avLst/>
          </a:prstGeom>
        </p:spPr>
        <p:txBody>
          <a:bodyPr vert="horz" lIns="91440" tIns="45720" rIns="91440" bIns="45720" rtlCol="0" anchor="b">
            <a:normAutofit fontScale="45000" lnSpcReduction="20000"/>
          </a:bodyPr>
          <a:lstStyle>
            <a:lvl1pPr algn="l" defTabSz="914400" rtl="0" eaLnBrk="1" latinLnBrk="0" hangingPunct="1">
              <a:lnSpc>
                <a:spcPct val="90000"/>
              </a:lnSpc>
              <a:spcBef>
                <a:spcPct val="0"/>
              </a:spcBef>
              <a:buNone/>
              <a:defRPr sz="6000" kern="1200">
                <a:solidFill>
                  <a:schemeClr val="tx1"/>
                </a:solidFill>
                <a:latin typeface="+mn-lt"/>
                <a:ea typeface="+mj-ea"/>
                <a:cs typeface="+mj-cs"/>
              </a:defRPr>
            </a:lvl1pPr>
          </a:lstStyle>
          <a:p>
            <a:br>
              <a:rPr lang="en-US" altLang="en-US" dirty="0"/>
            </a:br>
            <a:r>
              <a:rPr lang="en-US" altLang="en-US" b="1" dirty="0"/>
              <a:t>Configure management accounts</a:t>
            </a:r>
          </a:p>
        </p:txBody>
      </p:sp>
      <p:pic>
        <p:nvPicPr>
          <p:cNvPr id="5" name="Picture 4"/>
          <p:cNvPicPr>
            <a:picLocks noChangeAspect="1"/>
          </p:cNvPicPr>
          <p:nvPr/>
        </p:nvPicPr>
        <p:blipFill>
          <a:blip r:embed="rId2"/>
          <a:stretch>
            <a:fillRect/>
          </a:stretch>
        </p:blipFill>
        <p:spPr>
          <a:xfrm>
            <a:off x="4251960" y="4504621"/>
            <a:ext cx="4561522" cy="2201359"/>
          </a:xfrm>
          <a:prstGeom prst="rect">
            <a:avLst/>
          </a:prstGeom>
        </p:spPr>
      </p:pic>
    </p:spTree>
    <p:extLst>
      <p:ext uri="{BB962C8B-B14F-4D97-AF65-F5344CB8AC3E}">
        <p14:creationId xmlns:p14="http://schemas.microsoft.com/office/powerpoint/2010/main" val="2591298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Provisioning the CIK</a:t>
            </a:r>
          </a:p>
        </p:txBody>
      </p:sp>
      <p:sp>
        <p:nvSpPr>
          <p:cNvPr id="3" name="Content Placeholder 2"/>
          <p:cNvSpPr>
            <a:spLocks noGrp="1"/>
          </p:cNvSpPr>
          <p:nvPr>
            <p:ph idx="1"/>
          </p:nvPr>
        </p:nvSpPr>
        <p:spPr>
          <a:xfrm>
            <a:off x="628650" y="1175666"/>
            <a:ext cx="7886700" cy="5434683"/>
          </a:xfrm>
        </p:spPr>
        <p:txBody>
          <a:bodyPr>
            <a:noAutofit/>
          </a:bodyPr>
          <a:lstStyle/>
          <a:p>
            <a:r>
              <a:rPr lang="en-US" sz="2000" dirty="0"/>
              <a:t>The KG-250Xs function differently than the KG-175Ds in regards to setting the device classification level. The KG-250X classification is determined when the CIK for the TACLANE is provisioned and cannot be changed unless it is completely provisioned again. It is recommended that you determine initially which TACLANE will support each enclave and ensure this is annotated for future configurations/operators. </a:t>
            </a:r>
          </a:p>
          <a:p>
            <a:r>
              <a:rPr lang="en-US" sz="2000" dirty="0"/>
              <a:t>If the TACLANE is not default, you can determine its classification by navigating to “CIKs” under the “Key Configuration” section on the left side of the management GUI. You will see the CIK you currently have inserted and there will be a “Security Classification” section that will display the classification level. </a:t>
            </a:r>
          </a:p>
        </p:txBody>
      </p:sp>
    </p:spTree>
    <p:extLst>
      <p:ext uri="{BB962C8B-B14F-4D97-AF65-F5344CB8AC3E}">
        <p14:creationId xmlns:p14="http://schemas.microsoft.com/office/powerpoint/2010/main" val="993009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Provisioning the CIK</a:t>
            </a:r>
          </a:p>
        </p:txBody>
      </p:sp>
      <p:sp>
        <p:nvSpPr>
          <p:cNvPr id="3" name="Content Placeholder 2"/>
          <p:cNvSpPr>
            <a:spLocks noGrp="1"/>
          </p:cNvSpPr>
          <p:nvPr>
            <p:ph idx="1"/>
          </p:nvPr>
        </p:nvSpPr>
        <p:spPr>
          <a:xfrm>
            <a:off x="628650" y="1175666"/>
            <a:ext cx="7886700" cy="5434683"/>
          </a:xfrm>
        </p:spPr>
        <p:txBody>
          <a:bodyPr>
            <a:noAutofit/>
          </a:bodyPr>
          <a:lstStyle/>
          <a:p>
            <a:r>
              <a:rPr lang="en-US" sz="1600" dirty="0"/>
              <a:t>If the TACLANE CIK has not been provisioned or you </a:t>
            </a:r>
            <a:r>
              <a:rPr lang="en-US" sz="1600" dirty="0" err="1"/>
              <a:t>zeroized</a:t>
            </a:r>
            <a:r>
              <a:rPr lang="en-US" sz="1600" dirty="0"/>
              <a:t> the CIK, you will need to follow these steps: </a:t>
            </a:r>
          </a:p>
          <a:p>
            <a:pPr marL="342900" indent="-342900">
              <a:buFont typeface="+mj-lt"/>
              <a:buAutoNum type="arabicPeriod"/>
            </a:pPr>
            <a:r>
              <a:rPr lang="en-US" sz="1600" dirty="0"/>
              <a:t>1. Acquire the kg250x_v2.iwks Image Key File. Your local KMI Manager should be able to get this file for you. Alternatively, you can find this file within the “KG-250X r5.0.48 Upgrade Zip” file located on the Navy </a:t>
            </a:r>
            <a:r>
              <a:rPr lang="en-US" sz="1600" dirty="0" err="1"/>
              <a:t>Infosec</a:t>
            </a:r>
            <a:r>
              <a:rPr lang="en-US" sz="1600" dirty="0"/>
              <a:t> portal at the following address: </a:t>
            </a:r>
          </a:p>
          <a:p>
            <a:pPr marL="800100" lvl="1" indent="-342900">
              <a:buFont typeface="+mj-lt"/>
              <a:buAutoNum type="arabicPeriod"/>
            </a:pPr>
            <a:r>
              <a:rPr lang="en-US" sz="1400" dirty="0"/>
              <a:t>NOTE: The above mentioned filename may not be exactly the same. </a:t>
            </a:r>
          </a:p>
          <a:p>
            <a:pPr marL="800100" lvl="1" indent="-342900">
              <a:buFont typeface="+mj-lt"/>
              <a:buAutoNum type="arabicPeriod"/>
            </a:pPr>
            <a:r>
              <a:rPr lang="en-US" sz="1400" dirty="0"/>
              <a:t>https://infosec.navy.mil/crypto/index.jsp?Topic=ine&amp;d=KG-250X </a:t>
            </a:r>
          </a:p>
          <a:p>
            <a:pPr marL="800100" lvl="1" indent="-342900">
              <a:buFont typeface="+mj-lt"/>
              <a:buAutoNum type="arabicPeriod"/>
            </a:pPr>
            <a:r>
              <a:rPr lang="en-US" sz="1400" dirty="0"/>
              <a:t>Ensure the file is on the computer you are managing the TACLANE from. </a:t>
            </a:r>
          </a:p>
          <a:p>
            <a:pPr marL="342900" indent="-342900">
              <a:buFont typeface="+mj-lt"/>
              <a:buAutoNum type="arabicPeriod"/>
            </a:pPr>
            <a:r>
              <a:rPr lang="en-US" sz="1600" dirty="0"/>
              <a:t>2. Login to the management GUI with an administrator account. </a:t>
            </a:r>
          </a:p>
          <a:p>
            <a:pPr marL="342900" indent="-342900">
              <a:buFont typeface="+mj-lt"/>
              <a:buAutoNum type="arabicPeriod"/>
            </a:pPr>
            <a:r>
              <a:rPr lang="en-US" sz="1600" dirty="0"/>
              <a:t>3. Navigate to “CIKs” under the “Key Configuration” section. </a:t>
            </a:r>
          </a:p>
          <a:p>
            <a:pPr marL="342900" indent="-342900">
              <a:buFont typeface="+mj-lt"/>
              <a:buAutoNum type="arabicPeriod"/>
            </a:pPr>
            <a:r>
              <a:rPr lang="en-US" sz="1600" dirty="0"/>
              <a:t>4. Name the CIK under the “CIK Label” section. This can be anything you want, but it is recommended you use the enclave this TACLANE will support (NIPR, SIPR, CXK, </a:t>
            </a:r>
            <a:r>
              <a:rPr lang="en-US" sz="1600" dirty="0" err="1"/>
              <a:t>etc</a:t>
            </a:r>
            <a:r>
              <a:rPr lang="en-US" sz="1600" dirty="0"/>
              <a:t>). </a:t>
            </a:r>
          </a:p>
          <a:p>
            <a:pPr marL="342900" indent="-342900">
              <a:buFont typeface="+mj-lt"/>
              <a:buAutoNum type="arabicPeriod"/>
            </a:pPr>
            <a:r>
              <a:rPr lang="en-US" sz="1600" dirty="0"/>
              <a:t>5. Select the Classification Level. Refer to the list above to ensure you select the right level. </a:t>
            </a:r>
          </a:p>
          <a:p>
            <a:pPr marL="342900" indent="-342900">
              <a:buFont typeface="+mj-lt"/>
              <a:buAutoNum type="arabicPeriod"/>
            </a:pPr>
            <a:r>
              <a:rPr lang="en-US" sz="1600" dirty="0"/>
              <a:t>6. Next, you will select the Suite to be used. This will always be “Suite A – UNITED STATES” </a:t>
            </a:r>
          </a:p>
          <a:p>
            <a:pPr marL="342900" indent="-342900">
              <a:buFont typeface="+mj-lt"/>
              <a:buAutoNum type="arabicPeriod"/>
            </a:pPr>
            <a:r>
              <a:rPr lang="en-US" sz="1600" dirty="0"/>
              <a:t>7. Browse your computers directory and find the kg250x_v2.iwks file that you acquired earlier. </a:t>
            </a:r>
          </a:p>
          <a:p>
            <a:pPr marL="342900" indent="-342900">
              <a:buFont typeface="+mj-lt"/>
              <a:buAutoNum type="arabicPeriod"/>
            </a:pPr>
            <a:r>
              <a:rPr lang="en-US" sz="1600" dirty="0"/>
              <a:t>8. Finally, click the “Provision CIK” button. Wait about 60 seconds and refresh the page and ensure the CIK now displays the proper provision settings. </a:t>
            </a:r>
          </a:p>
        </p:txBody>
      </p:sp>
    </p:spTree>
    <p:extLst>
      <p:ext uri="{BB962C8B-B14F-4D97-AF65-F5344CB8AC3E}">
        <p14:creationId xmlns:p14="http://schemas.microsoft.com/office/powerpoint/2010/main" val="1323980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the Date and Time: </a:t>
            </a:r>
          </a:p>
        </p:txBody>
      </p:sp>
      <p:sp>
        <p:nvSpPr>
          <p:cNvPr id="3" name="Content Placeholder 2"/>
          <p:cNvSpPr>
            <a:spLocks noGrp="1"/>
          </p:cNvSpPr>
          <p:nvPr>
            <p:ph idx="1"/>
          </p:nvPr>
        </p:nvSpPr>
        <p:spPr>
          <a:xfrm>
            <a:off x="628649" y="1269763"/>
            <a:ext cx="7886700" cy="5045746"/>
          </a:xfrm>
        </p:spPr>
        <p:txBody>
          <a:bodyPr>
            <a:normAutofit/>
          </a:bodyPr>
          <a:lstStyle/>
          <a:p>
            <a:r>
              <a:rPr lang="en-US" sz="2000" dirty="0"/>
              <a:t>Device time is important for a crypto sync to occur between TACLANES. To validate the date and time, navigate to “Utilities” and then select the “Real Time Clock” section. </a:t>
            </a:r>
          </a:p>
          <a:p>
            <a:r>
              <a:rPr lang="en-US" sz="2000" dirty="0"/>
              <a:t>Set the time of your TACLANE to match current Zulu time and save the change. </a:t>
            </a:r>
            <a:r>
              <a:rPr lang="en-US" sz="2000" b="1" dirty="0"/>
              <a:t>As indicated in the above photo, if you are setting the time backwards, the TACLANE will need a reboot for changes in time to take effect. </a:t>
            </a:r>
            <a:r>
              <a:rPr lang="en-US" sz="2000" dirty="0"/>
              <a:t>Any change in time going forward in time will not require a TACLANE reboot. </a:t>
            </a:r>
          </a:p>
        </p:txBody>
      </p:sp>
      <p:pic>
        <p:nvPicPr>
          <p:cNvPr id="4" name="Picture 3"/>
          <p:cNvPicPr>
            <a:picLocks noChangeAspect="1"/>
          </p:cNvPicPr>
          <p:nvPr/>
        </p:nvPicPr>
        <p:blipFill>
          <a:blip r:embed="rId2"/>
          <a:stretch>
            <a:fillRect/>
          </a:stretch>
        </p:blipFill>
        <p:spPr>
          <a:xfrm>
            <a:off x="1709927" y="3888566"/>
            <a:ext cx="5796295" cy="2247057"/>
          </a:xfrm>
          <a:prstGeom prst="rect">
            <a:avLst/>
          </a:prstGeom>
        </p:spPr>
      </p:pic>
    </p:spTree>
    <p:extLst>
      <p:ext uri="{BB962C8B-B14F-4D97-AF65-F5344CB8AC3E}">
        <p14:creationId xmlns:p14="http://schemas.microsoft.com/office/powerpoint/2010/main" val="729109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IPv4 Interfaces: </a:t>
            </a:r>
          </a:p>
        </p:txBody>
      </p:sp>
      <p:sp>
        <p:nvSpPr>
          <p:cNvPr id="3" name="Content Placeholder 2"/>
          <p:cNvSpPr>
            <a:spLocks noGrp="1"/>
          </p:cNvSpPr>
          <p:nvPr>
            <p:ph idx="1"/>
          </p:nvPr>
        </p:nvSpPr>
        <p:spPr>
          <a:xfrm>
            <a:off x="189737" y="1224043"/>
            <a:ext cx="3102103" cy="5045746"/>
          </a:xfrm>
        </p:spPr>
        <p:txBody>
          <a:bodyPr>
            <a:normAutofit/>
          </a:bodyPr>
          <a:lstStyle/>
          <a:p>
            <a:r>
              <a:rPr lang="en-US" sz="1600" dirty="0"/>
              <a:t>Next, navigate to “Network Configuration” and select the “IP Interfaces” section. This should bring up a page similar to the one shown below:</a:t>
            </a:r>
          </a:p>
          <a:p>
            <a:r>
              <a:rPr lang="en-US" sz="1600" b="1" dirty="0"/>
              <a:t>NOTE: </a:t>
            </a:r>
            <a:r>
              <a:rPr lang="en-US" sz="1600" dirty="0"/>
              <a:t>The red boxes are the areas that will require configuration. Everything else displayed are the default TACLANE values and should be left at their default values.   </a:t>
            </a:r>
          </a:p>
          <a:p>
            <a:r>
              <a:rPr lang="en-US" sz="1600" dirty="0"/>
              <a:t>validate that the MTU field for both the CT and PT are defaulted at 1500. If you see any other number in the MTU field, default it back to 1500. Once you have validated all of these settings, click “Save PT and CT Interfaces”. The TACLANE will need to be restarted for the changes to take effect. </a:t>
            </a:r>
          </a:p>
        </p:txBody>
      </p:sp>
      <p:pic>
        <p:nvPicPr>
          <p:cNvPr id="5" name="Picture 4"/>
          <p:cNvPicPr>
            <a:picLocks noChangeAspect="1"/>
          </p:cNvPicPr>
          <p:nvPr/>
        </p:nvPicPr>
        <p:blipFill rotWithShape="1">
          <a:blip r:embed="rId2"/>
          <a:srcRect b="967"/>
          <a:stretch/>
        </p:blipFill>
        <p:spPr>
          <a:xfrm>
            <a:off x="3493008" y="1306339"/>
            <a:ext cx="5462838" cy="4682982"/>
          </a:xfrm>
          <a:prstGeom prst="rect">
            <a:avLst/>
          </a:prstGeom>
        </p:spPr>
      </p:pic>
    </p:spTree>
    <p:extLst>
      <p:ext uri="{BB962C8B-B14F-4D97-AF65-F5344CB8AC3E}">
        <p14:creationId xmlns:p14="http://schemas.microsoft.com/office/powerpoint/2010/main" val="1107583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Routes</a:t>
            </a:r>
          </a:p>
        </p:txBody>
      </p:sp>
      <p:sp>
        <p:nvSpPr>
          <p:cNvPr id="3" name="Content Placeholder 2"/>
          <p:cNvSpPr>
            <a:spLocks noGrp="1"/>
          </p:cNvSpPr>
          <p:nvPr>
            <p:ph idx="1"/>
          </p:nvPr>
        </p:nvSpPr>
        <p:spPr>
          <a:xfrm>
            <a:off x="189737" y="1224043"/>
            <a:ext cx="8780527" cy="1665461"/>
          </a:xfrm>
        </p:spPr>
        <p:txBody>
          <a:bodyPr>
            <a:normAutofit/>
          </a:bodyPr>
          <a:lstStyle/>
          <a:p>
            <a:r>
              <a:rPr lang="en-US" sz="1800" dirty="0"/>
              <a:t>This local enclave route is basically a static route to direct traffic from the TACLANE PT interface to its configured gateway on the router. </a:t>
            </a:r>
          </a:p>
          <a:p>
            <a:r>
              <a:rPr lang="en-US" sz="1800" dirty="0"/>
              <a:t>These should automatically populate once the previous step has been completed</a:t>
            </a:r>
          </a:p>
        </p:txBody>
      </p:sp>
      <p:pic>
        <p:nvPicPr>
          <p:cNvPr id="4" name="Picture 3"/>
          <p:cNvPicPr>
            <a:picLocks noChangeAspect="1"/>
          </p:cNvPicPr>
          <p:nvPr/>
        </p:nvPicPr>
        <p:blipFill>
          <a:blip r:embed="rId2"/>
          <a:stretch>
            <a:fillRect/>
          </a:stretch>
        </p:blipFill>
        <p:spPr>
          <a:xfrm>
            <a:off x="531875" y="2420408"/>
            <a:ext cx="8096250" cy="3714750"/>
          </a:xfrm>
          <a:prstGeom prst="rect">
            <a:avLst/>
          </a:prstGeom>
        </p:spPr>
      </p:pic>
    </p:spTree>
    <p:extLst>
      <p:ext uri="{BB962C8B-B14F-4D97-AF65-F5344CB8AC3E}">
        <p14:creationId xmlns:p14="http://schemas.microsoft.com/office/powerpoint/2010/main" val="27413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Keys and PPK Sequences </a:t>
            </a:r>
          </a:p>
        </p:txBody>
      </p:sp>
      <p:sp>
        <p:nvSpPr>
          <p:cNvPr id="3" name="Content Placeholder 2"/>
          <p:cNvSpPr>
            <a:spLocks noGrp="1"/>
          </p:cNvSpPr>
          <p:nvPr>
            <p:ph idx="1"/>
          </p:nvPr>
        </p:nvSpPr>
        <p:spPr>
          <a:xfrm>
            <a:off x="189737" y="1224043"/>
            <a:ext cx="8780527" cy="2442701"/>
          </a:xfrm>
        </p:spPr>
        <p:txBody>
          <a:bodyPr>
            <a:normAutofit/>
          </a:bodyPr>
          <a:lstStyle/>
          <a:p>
            <a:r>
              <a:rPr lang="en-US" sz="1800" dirty="0"/>
              <a:t>To load keys onto the KG-250X from an SKL, you will want to navigate to the appropriate key, select it, and then select “File -&gt; Transmit -&gt; Load”. You will want to make sure your protocol and activation mode are set to “</a:t>
            </a:r>
            <a:r>
              <a:rPr lang="en-US" sz="1800" b="1" dirty="0"/>
              <a:t>DS-101</a:t>
            </a:r>
            <a:r>
              <a:rPr lang="en-US" sz="1800" dirty="0"/>
              <a:t>” and that you </a:t>
            </a:r>
            <a:r>
              <a:rPr lang="en-US" sz="1800" b="1" dirty="0"/>
              <a:t>uncheck </a:t>
            </a:r>
            <a:r>
              <a:rPr lang="en-US" sz="1800" dirty="0"/>
              <a:t>the </a:t>
            </a:r>
            <a:r>
              <a:rPr lang="en-US" sz="1800" dirty="0" err="1"/>
              <a:t>boxs</a:t>
            </a:r>
            <a:r>
              <a:rPr lang="en-US" sz="1800" dirty="0"/>
              <a:t> for “</a:t>
            </a:r>
            <a:r>
              <a:rPr lang="en-US" sz="1800" b="1" dirty="0"/>
              <a:t>Send Wakeup</a:t>
            </a:r>
            <a:r>
              <a:rPr lang="en-US" sz="1800" dirty="0"/>
              <a:t>” and “</a:t>
            </a:r>
            <a:r>
              <a:rPr lang="en-US" sz="1800" b="1" dirty="0"/>
              <a:t>Send Tag</a:t>
            </a:r>
            <a:r>
              <a:rPr lang="en-US" sz="1800" dirty="0"/>
              <a:t>”. If successful, you should see the process complete on the SKL. You should also be able to navigate on the TACLANE to the following section to see a key ready to be assigned: </a:t>
            </a:r>
          </a:p>
          <a:p>
            <a:r>
              <a:rPr lang="en-US" sz="1800" dirty="0"/>
              <a:t>Key Configuration -&gt; Manual SA Keys </a:t>
            </a:r>
          </a:p>
        </p:txBody>
      </p:sp>
      <p:pic>
        <p:nvPicPr>
          <p:cNvPr id="5" name="Picture 4"/>
          <p:cNvPicPr>
            <a:picLocks noChangeAspect="1"/>
          </p:cNvPicPr>
          <p:nvPr/>
        </p:nvPicPr>
        <p:blipFill>
          <a:blip r:embed="rId2"/>
          <a:stretch>
            <a:fillRect/>
          </a:stretch>
        </p:blipFill>
        <p:spPr>
          <a:xfrm>
            <a:off x="189737" y="3201786"/>
            <a:ext cx="8600381" cy="3354462"/>
          </a:xfrm>
          <a:prstGeom prst="rect">
            <a:avLst/>
          </a:prstGeom>
        </p:spPr>
      </p:pic>
    </p:spTree>
    <p:extLst>
      <p:ext uri="{BB962C8B-B14F-4D97-AF65-F5344CB8AC3E}">
        <p14:creationId xmlns:p14="http://schemas.microsoft.com/office/powerpoint/2010/main" val="2552903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Keys and PPK Sequences </a:t>
            </a:r>
          </a:p>
        </p:txBody>
      </p:sp>
      <p:sp>
        <p:nvSpPr>
          <p:cNvPr id="3" name="Content Placeholder 2"/>
          <p:cNvSpPr>
            <a:spLocks noGrp="1"/>
          </p:cNvSpPr>
          <p:nvPr>
            <p:ph idx="1"/>
          </p:nvPr>
        </p:nvSpPr>
        <p:spPr>
          <a:xfrm>
            <a:off x="189737" y="1206951"/>
            <a:ext cx="8780527" cy="5633957"/>
          </a:xfrm>
        </p:spPr>
        <p:txBody>
          <a:bodyPr>
            <a:normAutofit fontScale="92500" lnSpcReduction="20000"/>
          </a:bodyPr>
          <a:lstStyle/>
          <a:p>
            <a:r>
              <a:rPr lang="en-US" sz="1800" dirty="0"/>
              <a:t>Next, navigate to “Key Configuration” and then the “Manual SA Keys” section. If you do not have a sequence created already, it will look something like this: </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You will create the actual PPK sequence as follows:</a:t>
            </a:r>
          </a:p>
          <a:p>
            <a:r>
              <a:rPr lang="en-US" sz="1800" dirty="0"/>
              <a:t>1. For the name you can use anything desired, but it is recommended you use the enclave being utilized (Unclassified, classified </a:t>
            </a:r>
            <a:r>
              <a:rPr lang="en-US" sz="1800" dirty="0" err="1"/>
              <a:t>etc</a:t>
            </a:r>
            <a:r>
              <a:rPr lang="en-US" sz="1800" dirty="0"/>
              <a:t>). </a:t>
            </a:r>
          </a:p>
          <a:p>
            <a:r>
              <a:rPr lang="en-US" sz="1800" dirty="0"/>
              <a:t>2. The type will be set to MEDLEY! </a:t>
            </a:r>
          </a:p>
          <a:p>
            <a:r>
              <a:rPr lang="en-US" sz="1800" dirty="0"/>
              <a:t>3. The Integrity will be set to GCM96.</a:t>
            </a:r>
          </a:p>
          <a:p>
            <a:r>
              <a:rPr lang="en-US" sz="1800" dirty="0"/>
              <a:t>4. Monthly Transfer will be disabled.</a:t>
            </a:r>
          </a:p>
          <a:p>
            <a:r>
              <a:rPr lang="en-US" sz="1800" dirty="0"/>
              <a:t>5. Finally, click the “Create PPK Sequence”.</a:t>
            </a:r>
          </a:p>
          <a:p>
            <a:r>
              <a:rPr lang="en-US" sz="1800" dirty="0"/>
              <a:t>Next, you will assign the PPK to the newly created PPK sequence. You will see the PPK still under the “Unassigned Pre-Placed Key (PPK) List”. Ensure the month and year selected is correct for the PPK you are utilizing, and then select the sequence you created and add the PPK. If you are assigning multiple keys to the sequence, follow the same steps and ensure the “Key Supersede” button is selected for automatic failover once that key takes over.</a:t>
            </a:r>
          </a:p>
        </p:txBody>
      </p:sp>
      <p:pic>
        <p:nvPicPr>
          <p:cNvPr id="7" name="Picture 6"/>
          <p:cNvPicPr>
            <a:picLocks noChangeAspect="1"/>
          </p:cNvPicPr>
          <p:nvPr/>
        </p:nvPicPr>
        <p:blipFill rotWithShape="1">
          <a:blip r:embed="rId2"/>
          <a:srcRect b="12433"/>
          <a:stretch/>
        </p:blipFill>
        <p:spPr>
          <a:xfrm>
            <a:off x="1142999" y="1794511"/>
            <a:ext cx="6462903" cy="1817370"/>
          </a:xfrm>
          <a:prstGeom prst="rect">
            <a:avLst/>
          </a:prstGeom>
        </p:spPr>
      </p:pic>
    </p:spTree>
    <p:extLst>
      <p:ext uri="{BB962C8B-B14F-4D97-AF65-F5344CB8AC3E}">
        <p14:creationId xmlns:p14="http://schemas.microsoft.com/office/powerpoint/2010/main" val="3022461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Route Configurations</a:t>
            </a:r>
          </a:p>
        </p:txBody>
      </p:sp>
      <p:sp>
        <p:nvSpPr>
          <p:cNvPr id="3" name="Content Placeholder 2"/>
          <p:cNvSpPr>
            <a:spLocks noGrp="1"/>
          </p:cNvSpPr>
          <p:nvPr>
            <p:ph idx="1"/>
          </p:nvPr>
        </p:nvSpPr>
        <p:spPr>
          <a:xfrm>
            <a:off x="189737" y="1224043"/>
            <a:ext cx="8780527" cy="5633957"/>
          </a:xfrm>
        </p:spPr>
        <p:txBody>
          <a:bodyPr>
            <a:normAutofit/>
          </a:bodyPr>
          <a:lstStyle/>
          <a:p>
            <a:r>
              <a:rPr lang="en-US" sz="1800" dirty="0"/>
              <a:t>Remote Routes on a KG-250X function a lot like the Peer Enclaves for the KG-175Ds. Remote routes are basically static routes where the next hop is the distant-end TACLANE you are attempting to peer. In order to add a Remote Route, navigate to “Security Configuration” and then select the “Remote Routes” section. You should see a portion of the screen similar to below:</a:t>
            </a:r>
          </a:p>
        </p:txBody>
      </p:sp>
      <p:pic>
        <p:nvPicPr>
          <p:cNvPr id="4" name="Picture 3"/>
          <p:cNvPicPr>
            <a:picLocks noChangeAspect="1"/>
          </p:cNvPicPr>
          <p:nvPr/>
        </p:nvPicPr>
        <p:blipFill>
          <a:blip r:embed="rId2"/>
          <a:stretch>
            <a:fillRect/>
          </a:stretch>
        </p:blipFill>
        <p:spPr>
          <a:xfrm>
            <a:off x="304812" y="2864386"/>
            <a:ext cx="8312632" cy="2576293"/>
          </a:xfrm>
          <a:prstGeom prst="rect">
            <a:avLst/>
          </a:prstGeom>
        </p:spPr>
      </p:pic>
    </p:spTree>
    <p:extLst>
      <p:ext uri="{BB962C8B-B14F-4D97-AF65-F5344CB8AC3E}">
        <p14:creationId xmlns:p14="http://schemas.microsoft.com/office/powerpoint/2010/main" val="18503295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Route Configurations</a:t>
            </a:r>
          </a:p>
        </p:txBody>
      </p:sp>
      <p:sp>
        <p:nvSpPr>
          <p:cNvPr id="3" name="Content Placeholder 2"/>
          <p:cNvSpPr>
            <a:spLocks noGrp="1"/>
          </p:cNvSpPr>
          <p:nvPr>
            <p:ph idx="1"/>
          </p:nvPr>
        </p:nvSpPr>
        <p:spPr>
          <a:xfrm>
            <a:off x="189737" y="1224043"/>
            <a:ext cx="8780527" cy="5633957"/>
          </a:xfrm>
        </p:spPr>
        <p:txBody>
          <a:bodyPr>
            <a:normAutofit/>
          </a:bodyPr>
          <a:lstStyle/>
          <a:p>
            <a:pPr marL="0" indent="0">
              <a:buNone/>
            </a:pPr>
            <a:r>
              <a:rPr lang="en-US" sz="2400" dirty="0"/>
              <a:t>To configure the Remote Route, follow the steps below:</a:t>
            </a:r>
          </a:p>
          <a:p>
            <a:pPr marL="0" indent="0">
              <a:buNone/>
            </a:pPr>
            <a:r>
              <a:rPr lang="en-US" sz="2400" dirty="0"/>
              <a:t>1. Destination Name. Recommend using “Default Route to CBS”.</a:t>
            </a:r>
          </a:p>
          <a:p>
            <a:pPr marL="0" indent="0">
              <a:buNone/>
            </a:pPr>
            <a:r>
              <a:rPr lang="en-US" sz="2400" dirty="0"/>
              <a:t>2. Destination: The destination/prefix will be located on your </a:t>
            </a:r>
            <a:r>
              <a:rPr lang="en-US" sz="2400" dirty="0" err="1"/>
              <a:t>cutsheets</a:t>
            </a:r>
            <a:endParaRPr lang="en-US" sz="2400" dirty="0"/>
          </a:p>
          <a:p>
            <a:pPr marL="0" indent="0">
              <a:buNone/>
            </a:pPr>
            <a:r>
              <a:rPr lang="en-US" sz="2400" dirty="0"/>
              <a:t>3. Since you have not created an SA yet, you will select the “New SA” radio button, and reference your </a:t>
            </a:r>
            <a:r>
              <a:rPr lang="en-US" sz="2400" dirty="0" err="1"/>
              <a:t>cutsheets</a:t>
            </a:r>
            <a:r>
              <a:rPr lang="en-US" sz="2400" dirty="0"/>
              <a:t> for the correct distant-end CT and PT IPs based on the transport you are using (NIPR Transport or </a:t>
            </a:r>
            <a:r>
              <a:rPr lang="en-US" sz="2400" dirty="0" err="1"/>
              <a:t>BlackCore</a:t>
            </a:r>
            <a:r>
              <a:rPr lang="en-US" sz="2400" dirty="0"/>
              <a:t>).</a:t>
            </a:r>
          </a:p>
          <a:p>
            <a:pPr marL="0" indent="0">
              <a:buNone/>
            </a:pPr>
            <a:r>
              <a:rPr lang="en-US" sz="2400" dirty="0"/>
              <a:t>4. Route Metric: 1</a:t>
            </a:r>
          </a:p>
          <a:p>
            <a:pPr marL="0" indent="0">
              <a:buNone/>
            </a:pPr>
            <a:r>
              <a:rPr lang="en-US" sz="2400" dirty="0"/>
              <a:t>5. Security Association: Select “Manual” and make sure you have “MEDLEY (MEDLEY – GCM96)” selected from the dropdown.</a:t>
            </a:r>
          </a:p>
          <a:p>
            <a:pPr marL="0" indent="0">
              <a:buNone/>
            </a:pPr>
            <a:r>
              <a:rPr lang="en-US" sz="2400" dirty="0"/>
              <a:t>6. Leave the “Auto SPI” box checked.</a:t>
            </a:r>
          </a:p>
          <a:p>
            <a:pPr marL="0" indent="0">
              <a:buNone/>
            </a:pPr>
            <a:r>
              <a:rPr lang="en-US" sz="2400" dirty="0"/>
              <a:t>7. Select “Add Remote Route and SA”.</a:t>
            </a:r>
          </a:p>
        </p:txBody>
      </p:sp>
    </p:spTree>
    <p:extLst>
      <p:ext uri="{BB962C8B-B14F-4D97-AF65-F5344CB8AC3E}">
        <p14:creationId xmlns:p14="http://schemas.microsoft.com/office/powerpoint/2010/main" val="1845655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428750" y="274638"/>
            <a:ext cx="7639050" cy="1143000"/>
          </a:xfrm>
        </p:spPr>
        <p:txBody>
          <a:bodyPr/>
          <a:lstStyle/>
          <a:p>
            <a:pPr eaLnBrk="1" hangingPunct="1"/>
            <a:r>
              <a:rPr lang="en-US" altLang="en-US">
                <a:cs typeface="Times New Roman" panose="02020603050405020304" pitchFamily="18" charset="0"/>
              </a:rPr>
              <a:t>SKL Overview</a:t>
            </a:r>
          </a:p>
        </p:txBody>
      </p:sp>
      <p:sp>
        <p:nvSpPr>
          <p:cNvPr id="9219" name="Rectangle 3"/>
          <p:cNvSpPr>
            <a:spLocks noGrp="1" noChangeArrowheads="1"/>
          </p:cNvSpPr>
          <p:nvPr>
            <p:ph idx="1"/>
          </p:nvPr>
        </p:nvSpPr>
        <p:spPr>
          <a:xfrm>
            <a:off x="457200" y="1417638"/>
            <a:ext cx="7848600" cy="4525962"/>
          </a:xfrm>
        </p:spPr>
        <p:txBody>
          <a:bodyPr>
            <a:normAutofit/>
          </a:bodyPr>
          <a:lstStyle/>
          <a:p>
            <a:pPr marL="0" indent="0">
              <a:buNone/>
              <a:defRPr/>
            </a:pPr>
            <a:r>
              <a:rPr lang="en-US" altLang="en-US" b="1">
                <a:cs typeface="Times New Roman" panose="02020603050405020304" pitchFamily="18" charset="0"/>
              </a:rPr>
              <a:t>Simple Key Loader (SKL) </a:t>
            </a:r>
            <a:r>
              <a:rPr lang="en-US" b="1">
                <a:cs typeface="Times New Roman" panose="02020603050405020304" pitchFamily="18" charset="0"/>
              </a:rPr>
              <a:t> characteristics:</a:t>
            </a:r>
          </a:p>
          <a:p>
            <a:pPr lvl="5"/>
            <a:r>
              <a:rPr lang="en-US" sz="2400">
                <a:cs typeface="Times New Roman" panose="02020603050405020304" pitchFamily="18" charset="0"/>
              </a:rPr>
              <a:t>The SKL has three major components. They are the SKL, Battery, and Battery Pack Charger.</a:t>
            </a:r>
          </a:p>
          <a:p>
            <a:pPr lvl="5"/>
            <a:r>
              <a:rPr lang="en-US" sz="2400">
                <a:cs typeface="Times New Roman" panose="02020603050405020304" pitchFamily="18" charset="0"/>
              </a:rPr>
              <a:t>The SKL contains the Operating System (OS) software, Core Library software, SKL User Application Software (UAS), and the SKL Database. </a:t>
            </a:r>
          </a:p>
          <a:p>
            <a:pPr lvl="5"/>
            <a:r>
              <a:rPr lang="en-US" sz="2400" b="1">
                <a:cs typeface="Times New Roman" panose="02020603050405020304" pitchFamily="18" charset="0"/>
              </a:rPr>
              <a:t>It also houses the KOV-21 INFOSEC card which is CCI</a:t>
            </a:r>
            <a:r>
              <a:rPr lang="en-US" sz="2400">
                <a:cs typeface="Times New Roman" panose="02020603050405020304" pitchFamily="18" charset="0"/>
              </a:rPr>
              <a:t>. This card along with the Crypto Ignition Key (CIK) provides the protection for the data stored in the SKL.</a:t>
            </a:r>
          </a:p>
        </p:txBody>
      </p:sp>
      <p:pic>
        <p:nvPicPr>
          <p:cNvPr id="2" name="Picture 1"/>
          <p:cNvPicPr>
            <a:picLocks noChangeAspect="1"/>
          </p:cNvPicPr>
          <p:nvPr/>
        </p:nvPicPr>
        <p:blipFill>
          <a:blip r:embed="rId3"/>
          <a:stretch>
            <a:fillRect/>
          </a:stretch>
        </p:blipFill>
        <p:spPr>
          <a:xfrm>
            <a:off x="457200" y="2249178"/>
            <a:ext cx="2245489" cy="3356658"/>
          </a:xfrm>
          <a:prstGeom prst="rect">
            <a:avLst/>
          </a:prstGeom>
        </p:spPr>
      </p:pic>
    </p:spTree>
    <p:extLst>
      <p:ext uri="{BB962C8B-B14F-4D97-AF65-F5344CB8AC3E}">
        <p14:creationId xmlns:p14="http://schemas.microsoft.com/office/powerpoint/2010/main" val="170522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Validation</a:t>
            </a:r>
            <a:br>
              <a:rPr lang="en-US" dirty="0"/>
            </a:br>
            <a:r>
              <a:rPr lang="en-US" dirty="0"/>
              <a:t>Ping test</a:t>
            </a:r>
          </a:p>
        </p:txBody>
      </p:sp>
      <p:sp>
        <p:nvSpPr>
          <p:cNvPr id="3" name="Content Placeholder 2"/>
          <p:cNvSpPr>
            <a:spLocks noGrp="1"/>
          </p:cNvSpPr>
          <p:nvPr>
            <p:ph idx="1"/>
          </p:nvPr>
        </p:nvSpPr>
        <p:spPr>
          <a:xfrm>
            <a:off x="189737" y="1224043"/>
            <a:ext cx="8780527" cy="5195045"/>
          </a:xfrm>
        </p:spPr>
        <p:txBody>
          <a:bodyPr>
            <a:normAutofit/>
          </a:bodyPr>
          <a:lstStyle/>
          <a:p>
            <a:r>
              <a:rPr lang="en-US" sz="1800" dirty="0"/>
              <a:t>Unlike the KG-175D, when validating your connection to the CBS via a ping test, you will ping from the corresponding interface (PT/CT) instead of sending all pings via the CT interface.</a:t>
            </a:r>
          </a:p>
          <a:p>
            <a:r>
              <a:rPr lang="en-US" sz="1800" dirty="0"/>
              <a:t>To do this, navigate to “Utilities” and select “Ping”. You should see a screen similar to the one below:</a:t>
            </a:r>
          </a:p>
          <a:p>
            <a:endParaRPr lang="en-US" sz="1800" dirty="0"/>
          </a:p>
          <a:p>
            <a:endParaRPr lang="en-US" sz="1800" dirty="0"/>
          </a:p>
          <a:p>
            <a:endParaRPr lang="en-US" sz="1800" dirty="0"/>
          </a:p>
          <a:p>
            <a:endParaRPr lang="en-US" sz="1800" dirty="0"/>
          </a:p>
          <a:p>
            <a:pPr marL="0" indent="0">
              <a:buNone/>
            </a:pPr>
            <a:endParaRPr lang="en-US" sz="1800" dirty="0"/>
          </a:p>
          <a:p>
            <a:r>
              <a:rPr lang="en-US" sz="1800" dirty="0"/>
              <a:t>When selecting PT: The TACLANE will send a ping with the source address as the configured PT (Red) interface address. The ping will be sent on the locally connected PT network, or across a secure tunnel should the destination exist behind a remote TACLANE.</a:t>
            </a:r>
          </a:p>
          <a:p>
            <a:r>
              <a:rPr lang="en-US" sz="1800" dirty="0"/>
              <a:t>When selecting CT: The TACLANE will send a ping with the source address as the configured CT (Black) interface address. The ping will be sent on the locally connected CT network.</a:t>
            </a:r>
          </a:p>
        </p:txBody>
      </p:sp>
      <p:pic>
        <p:nvPicPr>
          <p:cNvPr id="4" name="Picture 3"/>
          <p:cNvPicPr>
            <a:picLocks noChangeAspect="1"/>
          </p:cNvPicPr>
          <p:nvPr/>
        </p:nvPicPr>
        <p:blipFill>
          <a:blip r:embed="rId2"/>
          <a:stretch>
            <a:fillRect/>
          </a:stretch>
        </p:blipFill>
        <p:spPr>
          <a:xfrm>
            <a:off x="4580000" y="2709613"/>
            <a:ext cx="4232588" cy="1569779"/>
          </a:xfrm>
          <a:prstGeom prst="rect">
            <a:avLst/>
          </a:prstGeom>
        </p:spPr>
      </p:pic>
      <p:pic>
        <p:nvPicPr>
          <p:cNvPr id="5" name="Picture 4"/>
          <p:cNvPicPr>
            <a:picLocks noChangeAspect="1"/>
          </p:cNvPicPr>
          <p:nvPr/>
        </p:nvPicPr>
        <p:blipFill>
          <a:blip r:embed="rId3"/>
          <a:stretch>
            <a:fillRect/>
          </a:stretch>
        </p:blipFill>
        <p:spPr>
          <a:xfrm>
            <a:off x="189737" y="2793295"/>
            <a:ext cx="4235651" cy="1559904"/>
          </a:xfrm>
          <a:prstGeom prst="rect">
            <a:avLst/>
          </a:prstGeom>
        </p:spPr>
      </p:pic>
      <p:sp>
        <p:nvSpPr>
          <p:cNvPr id="6" name="Rectangle 5"/>
          <p:cNvSpPr/>
          <p:nvPr/>
        </p:nvSpPr>
        <p:spPr>
          <a:xfrm>
            <a:off x="2048256" y="3392424"/>
            <a:ext cx="941832" cy="1737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447663" y="3374136"/>
            <a:ext cx="941832" cy="1737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80498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Questions</a:t>
            </a:r>
          </a:p>
        </p:txBody>
      </p:sp>
      <p:sp>
        <p:nvSpPr>
          <p:cNvPr id="3" name="Content Placeholder 2"/>
          <p:cNvSpPr>
            <a:spLocks noGrp="1"/>
          </p:cNvSpPr>
          <p:nvPr>
            <p:ph idx="1"/>
          </p:nvPr>
        </p:nvSpPr>
        <p:spPr/>
        <p:txBody>
          <a:bodyPr/>
          <a:lstStyle/>
          <a:p>
            <a:endParaRPr lang="en-US"/>
          </a:p>
        </p:txBody>
      </p:sp>
      <p:sp>
        <p:nvSpPr>
          <p:cNvPr id="4" name="TextBox 3"/>
          <p:cNvSpPr txBox="1"/>
          <p:nvPr/>
        </p:nvSpPr>
        <p:spPr>
          <a:xfrm>
            <a:off x="4206355" y="2963528"/>
            <a:ext cx="731290" cy="1569660"/>
          </a:xfrm>
          <a:prstGeom prst="rect">
            <a:avLst/>
          </a:prstGeom>
          <a:noFill/>
        </p:spPr>
        <p:txBody>
          <a:bodyPr wrap="none" rtlCol="0">
            <a:spAutoFit/>
          </a:bodyPr>
          <a:lstStyle/>
          <a:p>
            <a:r>
              <a:rPr lang="en-US" sz="96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981436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a:xfrm>
            <a:off x="628650" y="1199585"/>
            <a:ext cx="7886700" cy="5045746"/>
          </a:xfrm>
        </p:spPr>
        <p:txBody>
          <a:bodyPr/>
          <a:lstStyle/>
          <a:p>
            <a:r>
              <a:rPr lang="en-US" dirty="0"/>
              <a:t>Encryption Devices</a:t>
            </a:r>
          </a:p>
          <a:p>
            <a:pPr lvl="1"/>
            <a:r>
              <a:rPr lang="en-US" dirty="0"/>
              <a:t>Simple Key Loader (SKL) AN/PYQ-10</a:t>
            </a:r>
          </a:p>
          <a:p>
            <a:pPr lvl="1"/>
            <a:r>
              <a:rPr lang="en-US" dirty="0"/>
              <a:t>TACLANE operation</a:t>
            </a:r>
          </a:p>
          <a:p>
            <a:pPr lvl="1"/>
            <a:endParaRPr lang="en-US" dirty="0"/>
          </a:p>
        </p:txBody>
      </p:sp>
    </p:spTree>
    <p:extLst>
      <p:ext uri="{BB962C8B-B14F-4D97-AF65-F5344CB8AC3E}">
        <p14:creationId xmlns:p14="http://schemas.microsoft.com/office/powerpoint/2010/main" val="397102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Hands on!</a:t>
            </a:r>
          </a:p>
        </p:txBody>
      </p:sp>
      <p:sp>
        <p:nvSpPr>
          <p:cNvPr id="3" name="Content Placeholder 2"/>
          <p:cNvSpPr>
            <a:spLocks noGrp="1"/>
          </p:cNvSpPr>
          <p:nvPr>
            <p:ph idx="1"/>
          </p:nvPr>
        </p:nvSpPr>
        <p:spPr/>
        <p:txBody>
          <a:bodyPr/>
          <a:lstStyle/>
          <a:p>
            <a:pPr marL="0" indent="0" algn="ctr">
              <a:buNone/>
            </a:pPr>
            <a:endParaRPr lang="en-US"/>
          </a:p>
          <a:p>
            <a:pPr marL="0" indent="0" algn="ctr">
              <a:buNone/>
            </a:pPr>
            <a:endParaRPr lang="en-US"/>
          </a:p>
          <a:p>
            <a:pPr marL="0" indent="0" algn="ctr">
              <a:buNone/>
            </a:pPr>
            <a:endParaRPr lang="en-US"/>
          </a:p>
          <a:p>
            <a:pPr marL="0" indent="0" algn="ctr">
              <a:buNone/>
            </a:pPr>
            <a:endParaRPr lang="en-US"/>
          </a:p>
          <a:p>
            <a:pPr marL="0" indent="0" algn="ctr">
              <a:buNone/>
            </a:pPr>
            <a:r>
              <a:rPr lang="en-US"/>
              <a:t>Hands on Time!</a:t>
            </a:r>
          </a:p>
        </p:txBody>
      </p:sp>
    </p:spTree>
    <p:extLst>
      <p:ext uri="{BB962C8B-B14F-4D97-AF65-F5344CB8AC3E}">
        <p14:creationId xmlns:p14="http://schemas.microsoft.com/office/powerpoint/2010/main" val="2995067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624" y="365127"/>
            <a:ext cx="6950501" cy="766090"/>
          </a:xfrm>
        </p:spPr>
        <p:txBody>
          <a:bodyPr/>
          <a:lstStyle/>
          <a:p>
            <a:r>
              <a:rPr lang="en-US"/>
              <a:t>SKL User Application Software (UAS)</a:t>
            </a:r>
          </a:p>
        </p:txBody>
      </p:sp>
      <p:pic>
        <p:nvPicPr>
          <p:cNvPr id="7" name="Content Placeholder 6"/>
          <p:cNvPicPr>
            <a:picLocks noGrp="1" noChangeAspect="1"/>
          </p:cNvPicPr>
          <p:nvPr>
            <p:ph idx="1"/>
          </p:nvPr>
        </p:nvPicPr>
        <p:blipFill>
          <a:blip r:embed="rId2"/>
          <a:stretch>
            <a:fillRect/>
          </a:stretch>
        </p:blipFill>
        <p:spPr>
          <a:xfrm>
            <a:off x="3394277" y="1223698"/>
            <a:ext cx="2098675" cy="2706624"/>
          </a:xfrm>
          <a:prstGeom prst="rect">
            <a:avLst/>
          </a:prstGeom>
        </p:spPr>
      </p:pic>
      <p:pic>
        <p:nvPicPr>
          <p:cNvPr id="4" name="Picture 3"/>
          <p:cNvPicPr>
            <a:picLocks noChangeAspect="1"/>
          </p:cNvPicPr>
          <p:nvPr/>
        </p:nvPicPr>
        <p:blipFill>
          <a:blip r:embed="rId3"/>
          <a:stretch>
            <a:fillRect/>
          </a:stretch>
        </p:blipFill>
        <p:spPr>
          <a:xfrm>
            <a:off x="6016288" y="1223696"/>
            <a:ext cx="2029969" cy="2706625"/>
          </a:xfrm>
          <a:prstGeom prst="rect">
            <a:avLst/>
          </a:prstGeom>
        </p:spPr>
      </p:pic>
      <p:pic>
        <p:nvPicPr>
          <p:cNvPr id="5" name="Picture 4"/>
          <p:cNvPicPr>
            <a:picLocks noChangeAspect="1"/>
          </p:cNvPicPr>
          <p:nvPr/>
        </p:nvPicPr>
        <p:blipFill>
          <a:blip r:embed="rId4"/>
          <a:stretch>
            <a:fillRect/>
          </a:stretch>
        </p:blipFill>
        <p:spPr>
          <a:xfrm>
            <a:off x="735165" y="4022802"/>
            <a:ext cx="2029969" cy="2706625"/>
          </a:xfrm>
          <a:prstGeom prst="rect">
            <a:avLst/>
          </a:prstGeom>
        </p:spPr>
      </p:pic>
      <p:pic>
        <p:nvPicPr>
          <p:cNvPr id="6" name="Picture 5"/>
          <p:cNvPicPr>
            <a:picLocks noChangeAspect="1"/>
          </p:cNvPicPr>
          <p:nvPr/>
        </p:nvPicPr>
        <p:blipFill>
          <a:blip r:embed="rId5"/>
          <a:stretch>
            <a:fillRect/>
          </a:stretch>
        </p:blipFill>
        <p:spPr>
          <a:xfrm>
            <a:off x="735166" y="1223697"/>
            <a:ext cx="2029969" cy="2706625"/>
          </a:xfrm>
          <a:prstGeom prst="rect">
            <a:avLst/>
          </a:prstGeom>
        </p:spPr>
      </p:pic>
      <p:sp>
        <p:nvSpPr>
          <p:cNvPr id="8" name="Rectangle 7"/>
          <p:cNvSpPr/>
          <p:nvPr/>
        </p:nvSpPr>
        <p:spPr>
          <a:xfrm>
            <a:off x="2871216" y="5128989"/>
            <a:ext cx="5907024" cy="1600438"/>
          </a:xfrm>
          <a:prstGeom prst="rect">
            <a:avLst/>
          </a:prstGeom>
        </p:spPr>
        <p:txBody>
          <a:bodyPr wrap="square">
            <a:spAutoFit/>
          </a:bodyPr>
          <a:lstStyle/>
          <a:p>
            <a:r>
              <a:rPr lang="en-US" sz="1400" b="1"/>
              <a:t>Transmit </a:t>
            </a:r>
            <a:r>
              <a:rPr lang="en-US" sz="1400"/>
              <a:t>This function provides the user with a selection of ten different</a:t>
            </a:r>
          </a:p>
          <a:p>
            <a:r>
              <a:rPr lang="en-US" sz="1400"/>
              <a:t>Transmit functions.</a:t>
            </a:r>
          </a:p>
          <a:p>
            <a:r>
              <a:rPr lang="en-US" sz="1400" b="1"/>
              <a:t>Load </a:t>
            </a:r>
            <a:r>
              <a:rPr lang="en-US" sz="1400"/>
              <a:t>This function is initiated from the Platform or Equipment tree at</a:t>
            </a:r>
          </a:p>
          <a:p>
            <a:r>
              <a:rPr lang="en-US" sz="1400"/>
              <a:t>any level within the tree. It is used to load ECUs.</a:t>
            </a:r>
          </a:p>
          <a:p>
            <a:r>
              <a:rPr lang="en-US" sz="1400" b="1"/>
              <a:t>Load Selected Keys</a:t>
            </a:r>
          </a:p>
          <a:p>
            <a:r>
              <a:rPr lang="en-US" sz="1400"/>
              <a:t>This function is initiated from the Key tree only. It is used to</a:t>
            </a:r>
          </a:p>
          <a:p>
            <a:r>
              <a:rPr lang="en-US" sz="1400"/>
              <a:t>load specific keys into ECUs.</a:t>
            </a:r>
          </a:p>
        </p:txBody>
      </p:sp>
    </p:spTree>
    <p:extLst>
      <p:ext uri="{BB962C8B-B14F-4D97-AF65-F5344CB8AC3E}">
        <p14:creationId xmlns:p14="http://schemas.microsoft.com/office/powerpoint/2010/main" val="1363868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SKL STEPS</a:t>
            </a:r>
          </a:p>
        </p:txBody>
      </p:sp>
      <p:sp>
        <p:nvSpPr>
          <p:cNvPr id="3" name="Content Placeholder 2"/>
          <p:cNvSpPr>
            <a:spLocks noGrp="1"/>
          </p:cNvSpPr>
          <p:nvPr>
            <p:ph idx="1"/>
          </p:nvPr>
        </p:nvSpPr>
        <p:spPr/>
        <p:txBody>
          <a:bodyPr>
            <a:normAutofit fontScale="85000" lnSpcReduction="20000"/>
          </a:bodyPr>
          <a:lstStyle/>
          <a:p>
            <a:pPr marL="514350" indent="-514350">
              <a:buFont typeface="+mj-lt"/>
              <a:buAutoNum type="arabicPeriod"/>
            </a:pPr>
            <a:endParaRPr lang="en-US" dirty="0"/>
          </a:p>
          <a:p>
            <a:pPr marL="514350" indent="-514350">
              <a:buFont typeface="+mj-lt"/>
              <a:buAutoNum type="arabicPeriod"/>
            </a:pPr>
            <a:r>
              <a:rPr lang="en-US" dirty="0"/>
              <a:t>Login (username and password will be created for you when you sign out the SKL from KMI)</a:t>
            </a:r>
          </a:p>
          <a:p>
            <a:pPr marL="514350" indent="-514350">
              <a:buFont typeface="+mj-lt"/>
              <a:buAutoNum type="arabicPeriod"/>
            </a:pPr>
            <a:r>
              <a:rPr lang="en-US" dirty="0"/>
              <a:t>Select “Core Lib”</a:t>
            </a:r>
          </a:p>
          <a:p>
            <a:pPr marL="514350" indent="-514350">
              <a:buFont typeface="+mj-lt"/>
              <a:buAutoNum type="arabicPeriod"/>
            </a:pPr>
            <a:r>
              <a:rPr lang="en-US" dirty="0"/>
              <a:t>Select Launch drop down</a:t>
            </a:r>
          </a:p>
          <a:p>
            <a:pPr marL="971550" lvl="1" indent="-514350">
              <a:buFont typeface="+mj-lt"/>
              <a:buAutoNum type="arabicPeriod"/>
            </a:pPr>
            <a:r>
              <a:rPr lang="en-US" dirty="0"/>
              <a:t>Select “Launch UAS”</a:t>
            </a:r>
          </a:p>
          <a:p>
            <a:pPr marL="457200" lvl="1" indent="0">
              <a:buNone/>
            </a:pPr>
            <a:r>
              <a:rPr lang="en-US" dirty="0"/>
              <a:t>***SKIP IF AUTO LAUNCH UAS IS ON**</a:t>
            </a:r>
          </a:p>
          <a:p>
            <a:pPr marL="514350" indent="-514350">
              <a:buFont typeface="+mj-lt"/>
              <a:buAutoNum type="arabicPeriod"/>
            </a:pPr>
            <a:r>
              <a:rPr lang="en-US" dirty="0"/>
              <a:t>Select and load Key </a:t>
            </a:r>
          </a:p>
          <a:p>
            <a:pPr marL="971550" lvl="1" indent="-514350">
              <a:buFont typeface="+mj-lt"/>
              <a:buAutoNum type="arabicPeriod"/>
            </a:pPr>
            <a:r>
              <a:rPr lang="en-US" dirty="0"/>
              <a:t>When selecting key ensure you </a:t>
            </a:r>
            <a:r>
              <a:rPr lang="en-US" dirty="0" err="1"/>
              <a:t>selct</a:t>
            </a:r>
            <a:r>
              <a:rPr lang="en-US" dirty="0"/>
              <a:t> the correct segment</a:t>
            </a:r>
          </a:p>
          <a:p>
            <a:pPr marL="971550" lvl="1" indent="-514350">
              <a:buFont typeface="+mj-lt"/>
              <a:buAutoNum type="arabicPeriod"/>
            </a:pPr>
            <a:r>
              <a:rPr lang="en-US" dirty="0"/>
              <a:t>Once key is selected you will see a load</a:t>
            </a:r>
          </a:p>
          <a:p>
            <a:pPr marL="971550" lvl="1" indent="-514350">
              <a:buFont typeface="+mj-lt"/>
              <a:buAutoNum type="arabicPeriod"/>
            </a:pPr>
            <a:r>
              <a:rPr lang="en-US" dirty="0"/>
              <a:t>Select </a:t>
            </a:r>
            <a:r>
              <a:rPr lang="en-US"/>
              <a:t>protocol “DS </a:t>
            </a:r>
            <a:r>
              <a:rPr lang="en-US" dirty="0"/>
              <a:t>101”</a:t>
            </a:r>
          </a:p>
          <a:p>
            <a:pPr marL="971550" lvl="1" indent="-514350">
              <a:buFont typeface="+mj-lt"/>
              <a:buAutoNum type="arabicPeriod"/>
            </a:pPr>
            <a:r>
              <a:rPr lang="en-US" dirty="0"/>
              <a:t>If loading into a KG ensure to “send wake up”</a:t>
            </a:r>
          </a:p>
          <a:p>
            <a:pPr marL="971550" lvl="1" indent="-514350">
              <a:buFont typeface="+mj-lt"/>
              <a:buAutoNum type="arabicPeriod"/>
            </a:pPr>
            <a:r>
              <a:rPr lang="en-US" dirty="0"/>
              <a:t>Make sure you are “Filling” the key not “issuing”</a:t>
            </a:r>
          </a:p>
          <a:p>
            <a:pPr marL="514350" indent="-514350">
              <a:buFont typeface="+mj-lt"/>
              <a:buAutoNum type="arabicPeriod"/>
            </a:pPr>
            <a:r>
              <a:rPr lang="en-US" dirty="0"/>
              <a:t>Once all steps are completed you should see “key loaded successfully”</a:t>
            </a:r>
          </a:p>
        </p:txBody>
      </p:sp>
    </p:spTree>
    <p:extLst>
      <p:ext uri="{BB962C8B-B14F-4D97-AF65-F5344CB8AC3E}">
        <p14:creationId xmlns:p14="http://schemas.microsoft.com/office/powerpoint/2010/main" val="1999352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Hands on!</a:t>
            </a:r>
          </a:p>
        </p:txBody>
      </p:sp>
      <p:sp>
        <p:nvSpPr>
          <p:cNvPr id="3" name="Content Placeholder 2"/>
          <p:cNvSpPr>
            <a:spLocks noGrp="1"/>
          </p:cNvSpPr>
          <p:nvPr>
            <p:ph idx="1"/>
          </p:nvPr>
        </p:nvSpPr>
        <p:spPr/>
        <p:txBody>
          <a:bodyPr/>
          <a:lstStyle/>
          <a:p>
            <a:pPr marL="0" indent="0" algn="ctr">
              <a:buNone/>
            </a:pPr>
            <a:endParaRPr lang="en-US"/>
          </a:p>
          <a:p>
            <a:pPr marL="0" indent="0" algn="ctr">
              <a:buNone/>
            </a:pPr>
            <a:endParaRPr lang="en-US"/>
          </a:p>
          <a:p>
            <a:pPr marL="0" indent="0" algn="ctr">
              <a:buNone/>
            </a:pPr>
            <a:endParaRPr lang="en-US"/>
          </a:p>
          <a:p>
            <a:pPr marL="0" indent="0" algn="ctr">
              <a:buNone/>
            </a:pPr>
            <a:endParaRPr lang="en-US"/>
          </a:p>
          <a:p>
            <a:pPr marL="0" indent="0" algn="ctr">
              <a:buNone/>
            </a:pPr>
            <a:r>
              <a:rPr lang="en-US"/>
              <a:t>Hands on Time!</a:t>
            </a:r>
          </a:p>
        </p:txBody>
      </p:sp>
    </p:spTree>
    <p:extLst>
      <p:ext uri="{BB962C8B-B14F-4D97-AF65-F5344CB8AC3E}">
        <p14:creationId xmlns:p14="http://schemas.microsoft.com/office/powerpoint/2010/main" val="3370905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B54BB9-44CB-4748-85EC-AD116905C277}"/>
              </a:ext>
            </a:extLst>
          </p:cNvPr>
          <p:cNvSpPr>
            <a:spLocks noGrp="1"/>
          </p:cNvSpPr>
          <p:nvPr>
            <p:ph type="title"/>
          </p:nvPr>
        </p:nvSpPr>
        <p:spPr>
          <a:xfrm>
            <a:off x="320040" y="3901165"/>
            <a:ext cx="8641079" cy="1021556"/>
          </a:xfrm>
        </p:spPr>
        <p:txBody>
          <a:bodyPr>
            <a:noAutofit/>
          </a:bodyPr>
          <a:lstStyle/>
          <a:p>
            <a:r>
              <a:rPr lang="en-US" sz="5400">
                <a:cs typeface="Times New Roman" panose="02020603050405020304" pitchFamily="18" charset="0"/>
              </a:rPr>
              <a:t>TACLANE Operation </a:t>
            </a:r>
            <a:br>
              <a:rPr lang="en-US" sz="5400">
                <a:cs typeface="Times New Roman" panose="02020603050405020304" pitchFamily="18" charset="0"/>
              </a:rPr>
            </a:br>
            <a:r>
              <a:rPr lang="en-US" sz="5400">
                <a:cs typeface="Times New Roman" panose="02020603050405020304" pitchFamily="18" charset="0"/>
              </a:rPr>
              <a:t>(KG-175D)</a:t>
            </a:r>
            <a:endParaRPr lang="en-US" sz="2800">
              <a:cs typeface="Times New Roman" panose="02020603050405020304" pitchFamily="18" charset="0"/>
            </a:endParaRPr>
          </a:p>
        </p:txBody>
      </p:sp>
    </p:spTree>
    <p:extLst>
      <p:ext uri="{BB962C8B-B14F-4D97-AF65-F5344CB8AC3E}">
        <p14:creationId xmlns:p14="http://schemas.microsoft.com/office/powerpoint/2010/main" val="3238591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428750" y="274638"/>
            <a:ext cx="7639050" cy="1143000"/>
          </a:xfrm>
        </p:spPr>
        <p:txBody>
          <a:bodyPr/>
          <a:lstStyle/>
          <a:p>
            <a:pPr eaLnBrk="1" hangingPunct="1"/>
            <a:r>
              <a:rPr lang="en-US" altLang="en-US">
                <a:cs typeface="Times New Roman" panose="02020603050405020304" pitchFamily="18" charset="0"/>
              </a:rPr>
              <a:t>KG-175D Overview</a:t>
            </a:r>
          </a:p>
        </p:txBody>
      </p:sp>
      <p:sp>
        <p:nvSpPr>
          <p:cNvPr id="9219" name="Rectangle 3"/>
          <p:cNvSpPr>
            <a:spLocks noGrp="1" noChangeArrowheads="1"/>
          </p:cNvSpPr>
          <p:nvPr>
            <p:ph idx="1"/>
          </p:nvPr>
        </p:nvSpPr>
        <p:spPr>
          <a:xfrm>
            <a:off x="246888" y="1417638"/>
            <a:ext cx="8686800" cy="4983162"/>
          </a:xfrm>
        </p:spPr>
        <p:txBody>
          <a:bodyPr>
            <a:normAutofit/>
          </a:bodyPr>
          <a:lstStyle/>
          <a:p>
            <a:pPr marL="0" indent="0">
              <a:buNone/>
              <a:defRPr/>
            </a:pPr>
            <a:r>
              <a:rPr lang="en-US" altLang="en-US" b="1">
                <a:cs typeface="Times New Roman" panose="02020603050405020304" pitchFamily="18" charset="0"/>
              </a:rPr>
              <a:t>KG-175D </a:t>
            </a:r>
            <a:r>
              <a:rPr lang="en-US" b="1">
                <a:cs typeface="Times New Roman" panose="02020603050405020304" pitchFamily="18" charset="0"/>
              </a:rPr>
              <a:t> characteristics:</a:t>
            </a:r>
          </a:p>
          <a:p>
            <a:pPr lvl="7"/>
            <a:r>
              <a:rPr lang="en-US" sz="2400">
                <a:cs typeface="Times New Roman" panose="02020603050405020304" pitchFamily="18" charset="0"/>
              </a:rPr>
              <a:t>Capable of 100 Mbps upload/download.</a:t>
            </a:r>
          </a:p>
          <a:p>
            <a:pPr lvl="7"/>
            <a:r>
              <a:rPr lang="en-US" sz="2400">
                <a:cs typeface="Times New Roman" panose="02020603050405020304" pitchFamily="18" charset="0"/>
              </a:rPr>
              <a:t>Programmable Internet Protocol (IP) Information Security (INFOSEC) device with traffic protection, networking, and management features that provide Information Assurance services for IPv4 and IPv6 networks. </a:t>
            </a:r>
            <a:endParaRPr lang="en-US" sz="880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192024" y="2825496"/>
            <a:ext cx="3354145" cy="3016941"/>
          </a:xfrm>
          <a:prstGeom prst="rect">
            <a:avLst/>
          </a:prstGeom>
        </p:spPr>
      </p:pic>
    </p:spTree>
    <p:extLst>
      <p:ext uri="{BB962C8B-B14F-4D97-AF65-F5344CB8AC3E}">
        <p14:creationId xmlns:p14="http://schemas.microsoft.com/office/powerpoint/2010/main" val="30297096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91996ce7-020e-4684-919a-b5d87e9bfa30">
      <Terms xmlns="http://schemas.microsoft.com/office/infopath/2007/PartnerControls"/>
    </lcf76f155ced4ddcb4097134ff3c332f>
    <TaxCatchAll xmlns="490c9ccc-c823-4f5f-bd87-22d796f22aa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1741B2E28913D4F8EB1273C4FEFC740" ma:contentTypeVersion="13" ma:contentTypeDescription="Create a new document." ma:contentTypeScope="" ma:versionID="170f98308152748deac7d3b5f361fe98">
  <xsd:schema xmlns:xsd="http://www.w3.org/2001/XMLSchema" xmlns:xs="http://www.w3.org/2001/XMLSchema" xmlns:p="http://schemas.microsoft.com/office/2006/metadata/properties" xmlns:ns2="91996ce7-020e-4684-919a-b5d87e9bfa30" xmlns:ns3="490c9ccc-c823-4f5f-bd87-22d796f22aa1" targetNamespace="http://schemas.microsoft.com/office/2006/metadata/properties" ma:root="true" ma:fieldsID="e2edb776706941bbafaaebcf0e44a8f8" ns2:_="" ns3:_="">
    <xsd:import namespace="91996ce7-020e-4684-919a-b5d87e9bfa30"/>
    <xsd:import namespace="490c9ccc-c823-4f5f-bd87-22d796f22aa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996ce7-020e-4684-919a-b5d87e9bfa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c7be36e-9551-4638-a550-39ad8744497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90c9ccc-c823-4f5f-bd87-22d796f22aa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00fd1672-d9d9-4973-a45a-bcb17e9a52fa}" ma:internalName="TaxCatchAll" ma:showField="CatchAllData" ma:web="490c9ccc-c823-4f5f-bd87-22d796f22aa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D883651-1401-4B31-A3C9-2E2F02F85110}">
  <ds:schemaRef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purl.org/dc/terms/"/>
    <ds:schemaRef ds:uri="http://schemas.openxmlformats.org/package/2006/metadata/core-properties"/>
    <ds:schemaRef ds:uri="f3d31e49-029d-4c7a-b160-2572c7b4c768"/>
    <ds:schemaRef ds:uri="7981cb23-dfd9-4da2-b0d6-84348c676871"/>
    <ds:schemaRef ds:uri="http://www.w3.org/XML/1998/namespace"/>
    <ds:schemaRef ds:uri="1420ad19-8fca-45a9-af17-d1e4e195f49f"/>
    <ds:schemaRef ds:uri="e1f9547e-3f01-4415-96c2-ca8b532483fd"/>
    <ds:schemaRef ds:uri="91996ce7-020e-4684-919a-b5d87e9bfa30"/>
    <ds:schemaRef ds:uri="490c9ccc-c823-4f5f-bd87-22d796f22aa1"/>
  </ds:schemaRefs>
</ds:datastoreItem>
</file>

<file path=customXml/itemProps2.xml><?xml version="1.0" encoding="utf-8"?>
<ds:datastoreItem xmlns:ds="http://schemas.openxmlformats.org/officeDocument/2006/customXml" ds:itemID="{A4258631-DAC7-4EB5-8980-0E65A100C918}">
  <ds:schemaRefs>
    <ds:schemaRef ds:uri="http://schemas.microsoft.com/sharepoint/v3/contenttype/forms"/>
  </ds:schemaRefs>
</ds:datastoreItem>
</file>

<file path=customXml/itemProps3.xml><?xml version="1.0" encoding="utf-8"?>
<ds:datastoreItem xmlns:ds="http://schemas.openxmlformats.org/officeDocument/2006/customXml" ds:itemID="{8636135F-509A-4638-A936-A573CED5B2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996ce7-020e-4684-919a-b5d87e9bfa30"/>
    <ds:schemaRef ds:uri="490c9ccc-c823-4f5f-bd87-22d796f22a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2771</TotalTime>
  <Words>3410</Words>
  <Application>Microsoft Office PowerPoint</Application>
  <PresentationFormat>On-screen Show (4:3)</PresentationFormat>
  <Paragraphs>242</Paragraphs>
  <Slides>43</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Roboto</vt:lpstr>
      <vt:lpstr>Times New Roman</vt:lpstr>
      <vt:lpstr>Office Theme</vt:lpstr>
      <vt:lpstr>PowerPoint Presentation</vt:lpstr>
      <vt:lpstr>Overview</vt:lpstr>
      <vt:lpstr>Simple Key Loader (SKL) AN/PYQ-10</vt:lpstr>
      <vt:lpstr>SKL Overview</vt:lpstr>
      <vt:lpstr>SKL User Application Software (UAS)</vt:lpstr>
      <vt:lpstr>SKL STEPS</vt:lpstr>
      <vt:lpstr>Hands on!</vt:lpstr>
      <vt:lpstr>TACLANE Operation  (KG-175D)</vt:lpstr>
      <vt:lpstr>KG-175D Overview</vt:lpstr>
      <vt:lpstr>KG-175D Configuration steps </vt:lpstr>
      <vt:lpstr>Initializing: KG-175 Initial Login</vt:lpstr>
      <vt:lpstr>Initializing: Enabling SSO</vt:lpstr>
      <vt:lpstr>Initializing: Security Level</vt:lpstr>
      <vt:lpstr>Initializing: Date and Time</vt:lpstr>
      <vt:lpstr>Initializing: Configuring IPv4 Interfaces</vt:lpstr>
      <vt:lpstr>IP routing and encryption: Local Encalve</vt:lpstr>
      <vt:lpstr>IP routing and encryption: Peer Encalve</vt:lpstr>
      <vt:lpstr>IP routing and encryption: Keys and Key Chains</vt:lpstr>
      <vt:lpstr>Loading the Key</vt:lpstr>
      <vt:lpstr>IP routing and encryption: PPK Chain</vt:lpstr>
      <vt:lpstr>IP routing and encryption: Manual (PPK) SA Config</vt:lpstr>
      <vt:lpstr>IP routing and encryption: Manual (PPK) SA Config</vt:lpstr>
      <vt:lpstr>Questions</vt:lpstr>
      <vt:lpstr>Hands on!</vt:lpstr>
      <vt:lpstr>TACLANE Operation  (KG-250X)</vt:lpstr>
      <vt:lpstr>KG-250X Overview</vt:lpstr>
      <vt:lpstr>KG-250X Configuration steps </vt:lpstr>
      <vt:lpstr> KG-250X Initial Login</vt:lpstr>
      <vt:lpstr> KG-250X Initial Login</vt:lpstr>
      <vt:lpstr>You will be asked to change the admin password as soon as you log in. You will also be asked to change the “snmpadmin” password. The old or default password is also “changeme”.  NOTE: The DoD requires the default account to be deleted, and a different administrator account is created for each individual that will be managing the device.  To create a new administrator account, login using the default account and then navigate to “User Administration” under the “Utilities” tab on the left panel of the management GUI. You will see an “Add User” section, and here you will create an individual account for each manager entering a username and password. Also, ensure the “Privileges” section is set to “Admin”.  Each administrator will need to configure their own TACLANE accounts and the username format should be first initial followed by last name as shown below:  Name: John Doe TACLANE account username: jdoe</vt:lpstr>
      <vt:lpstr>Provisioning the CIK</vt:lpstr>
      <vt:lpstr>Provisioning the CIK</vt:lpstr>
      <vt:lpstr>Configuring the Date and Time: </vt:lpstr>
      <vt:lpstr>Configuring IPv4 Interfaces: </vt:lpstr>
      <vt:lpstr>Local Routes</vt:lpstr>
      <vt:lpstr>Keys and PPK Sequences </vt:lpstr>
      <vt:lpstr>Keys and PPK Sequences </vt:lpstr>
      <vt:lpstr>Remote Route Configurations</vt:lpstr>
      <vt:lpstr>Remote Route Configurations</vt:lpstr>
      <vt:lpstr>Validation Ping test</vt:lpstr>
      <vt:lpstr>Questions</vt:lpstr>
      <vt:lpstr>Review</vt:lpstr>
      <vt:lpstr>Hands on!</vt:lpstr>
    </vt:vector>
  </TitlesOfParts>
  <Company>The United States Marine Corps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MCEN at the Tactical Edge (TE) “Deployed MCEN”</dc:title>
  <dc:creator>Reynolds CWO2 Christopher L</dc:creator>
  <cp:lastModifiedBy>jesus ortiz2</cp:lastModifiedBy>
  <cp:revision>523</cp:revision>
  <cp:lastPrinted>2021-04-22T06:45:09Z</cp:lastPrinted>
  <dcterms:created xsi:type="dcterms:W3CDTF">2020-03-05T00:38:37Z</dcterms:created>
  <dcterms:modified xsi:type="dcterms:W3CDTF">2025-08-24T21:36:33Z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0x01010011741B2E28913D4F8EB1273C4FEFC740</vt:lpwstr>
  </property>
  <property fmtid="{D5CDD505-2E9C-101B-9397-08002B2CF9AE}" pid="3" name="MediaServiceImageTags">
    <vt:lpwstr/>
  </property>
</Properties>
</file>